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handoutMasterIdLst>
    <p:handoutMasterId r:id="rId45"/>
  </p:handoutMasterIdLst>
  <p:sldIdLst>
    <p:sldId id="256" r:id="rId2"/>
    <p:sldId id="260" r:id="rId3"/>
    <p:sldId id="258" r:id="rId4"/>
    <p:sldId id="259" r:id="rId5"/>
    <p:sldId id="261" r:id="rId6"/>
    <p:sldId id="262" r:id="rId7"/>
    <p:sldId id="263" r:id="rId8"/>
    <p:sldId id="316" r:id="rId9"/>
    <p:sldId id="318" r:id="rId10"/>
    <p:sldId id="266" r:id="rId11"/>
    <p:sldId id="267" r:id="rId12"/>
    <p:sldId id="297" r:id="rId13"/>
    <p:sldId id="300" r:id="rId14"/>
    <p:sldId id="299" r:id="rId15"/>
    <p:sldId id="301" r:id="rId16"/>
    <p:sldId id="302" r:id="rId17"/>
    <p:sldId id="268" r:id="rId18"/>
    <p:sldId id="269" r:id="rId19"/>
    <p:sldId id="303" r:id="rId20"/>
    <p:sldId id="278" r:id="rId21"/>
    <p:sldId id="307" r:id="rId22"/>
    <p:sldId id="279" r:id="rId23"/>
    <p:sldId id="277" r:id="rId24"/>
    <p:sldId id="304" r:id="rId25"/>
    <p:sldId id="284" r:id="rId26"/>
    <p:sldId id="309" r:id="rId27"/>
    <p:sldId id="285" r:id="rId28"/>
    <p:sldId id="286" r:id="rId29"/>
    <p:sldId id="308" r:id="rId30"/>
    <p:sldId id="282" r:id="rId31"/>
    <p:sldId id="287" r:id="rId32"/>
    <p:sldId id="289" r:id="rId33"/>
    <p:sldId id="293" r:id="rId34"/>
    <p:sldId id="306" r:id="rId35"/>
    <p:sldId id="296" r:id="rId36"/>
    <p:sldId id="310" r:id="rId37"/>
    <p:sldId id="311" r:id="rId38"/>
    <p:sldId id="312" r:id="rId39"/>
    <p:sldId id="313" r:id="rId40"/>
    <p:sldId id="314" r:id="rId41"/>
    <p:sldId id="315" r:id="rId42"/>
    <p:sldId id="317"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p:restoredLeft sz="15717" autoAdjust="0"/>
    <p:restoredTop sz="94574" autoAdjust="0"/>
  </p:normalViewPr>
  <p:slideViewPr>
    <p:cSldViewPr>
      <p:cViewPr>
        <p:scale>
          <a:sx n="60" d="100"/>
          <a:sy n="60" d="100"/>
        </p:scale>
        <p:origin x="-2094" y="-29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19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cat>
            <c:strRef>
              <c:f>Sheet1!$A$2:$A$5</c:f>
              <c:strCache>
                <c:ptCount val="4"/>
                <c:pt idx="0">
                  <c:v>Consumption goods and services (60%)</c:v>
                </c:pt>
                <c:pt idx="1">
                  <c:v>Capital goods (15%)</c:v>
                </c:pt>
                <c:pt idx="2">
                  <c:v>Export goods and services (9%)</c:v>
                </c:pt>
                <c:pt idx="3">
                  <c:v>Government goods and services (16%)</c:v>
                </c:pt>
              </c:strCache>
            </c:strRef>
          </c:cat>
          <c:val>
            <c:numRef>
              <c:f>Sheet1!$B$2:$B$5</c:f>
              <c:numCache>
                <c:formatCode>General</c:formatCode>
                <c:ptCount val="4"/>
                <c:pt idx="0">
                  <c:v>60</c:v>
                </c:pt>
                <c:pt idx="1">
                  <c:v>15</c:v>
                </c:pt>
                <c:pt idx="2">
                  <c:v>9</c:v>
                </c:pt>
                <c:pt idx="3">
                  <c:v>16</c:v>
                </c:pt>
              </c:numCache>
            </c:numRef>
          </c:val>
        </c:ser>
        <c:dLbls>
          <c:showLegendKey val="0"/>
          <c:showVal val="0"/>
          <c:showCatName val="0"/>
          <c:showSerName val="0"/>
          <c:showPercent val="0"/>
          <c:showBubbleSize val="0"/>
          <c:showLeaderLines val="1"/>
        </c:dLbls>
        <c:firstSliceAng val="0"/>
      </c:pieChart>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stacked"/>
        <c:varyColors val="0"/>
        <c:ser>
          <c:idx val="0"/>
          <c:order val="0"/>
          <c:tx>
            <c:strRef>
              <c:f>Sheet1!$B$1</c:f>
              <c:strCache>
                <c:ptCount val="1"/>
                <c:pt idx="0">
                  <c:v>Column3</c:v>
                </c:pt>
              </c:strCache>
            </c:strRef>
          </c:tx>
          <c:invertIfNegative val="0"/>
          <c:cat>
            <c:strRef>
              <c:f>Sheet1!$A$2:$A$6</c:f>
              <c:strCache>
                <c:ptCount val="5"/>
                <c:pt idx="0">
                  <c:v>Poorest 20%</c:v>
                </c:pt>
                <c:pt idx="1">
                  <c:v>Second 20%</c:v>
                </c:pt>
                <c:pt idx="2">
                  <c:v>Third 20%</c:v>
                </c:pt>
                <c:pt idx="3">
                  <c:v>Fourth 20%</c:v>
                </c:pt>
                <c:pt idx="4">
                  <c:v>Richest 20%</c:v>
                </c:pt>
              </c:strCache>
            </c:strRef>
          </c:cat>
          <c:val>
            <c:numRef>
              <c:f>Sheet1!$B$2:$B$6</c:f>
              <c:numCache>
                <c:formatCode>General</c:formatCode>
                <c:ptCount val="5"/>
                <c:pt idx="0">
                  <c:v>3</c:v>
                </c:pt>
                <c:pt idx="1">
                  <c:v>10</c:v>
                </c:pt>
                <c:pt idx="2">
                  <c:v>14</c:v>
                </c:pt>
                <c:pt idx="3">
                  <c:v>23</c:v>
                </c:pt>
                <c:pt idx="4">
                  <c:v>50</c:v>
                </c:pt>
              </c:numCache>
            </c:numRef>
          </c:val>
        </c:ser>
        <c:ser>
          <c:idx val="1"/>
          <c:order val="1"/>
          <c:tx>
            <c:strRef>
              <c:f>Sheet1!$C$1</c:f>
              <c:strCache>
                <c:ptCount val="1"/>
                <c:pt idx="0">
                  <c:v>Column1</c:v>
                </c:pt>
              </c:strCache>
            </c:strRef>
          </c:tx>
          <c:invertIfNegative val="0"/>
          <c:cat>
            <c:strRef>
              <c:f>Sheet1!$A$2:$A$6</c:f>
              <c:strCache>
                <c:ptCount val="5"/>
                <c:pt idx="0">
                  <c:v>Poorest 20%</c:v>
                </c:pt>
                <c:pt idx="1">
                  <c:v>Second 20%</c:v>
                </c:pt>
                <c:pt idx="2">
                  <c:v>Third 20%</c:v>
                </c:pt>
                <c:pt idx="3">
                  <c:v>Fourth 20%</c:v>
                </c:pt>
                <c:pt idx="4">
                  <c:v>Richest 20%</c:v>
                </c:pt>
              </c:strCache>
            </c:strRef>
          </c:cat>
          <c:val>
            <c:numRef>
              <c:f>Sheet1!$C$2:$C$6</c:f>
              <c:numCache>
                <c:formatCode>General</c:formatCode>
                <c:ptCount val="5"/>
                <c:pt idx="0">
                  <c:v>0</c:v>
                </c:pt>
                <c:pt idx="1">
                  <c:v>0</c:v>
                </c:pt>
                <c:pt idx="2">
                  <c:v>0</c:v>
                </c:pt>
                <c:pt idx="3">
                  <c:v>0</c:v>
                </c:pt>
                <c:pt idx="4">
                  <c:v>0</c:v>
                </c:pt>
              </c:numCache>
            </c:numRef>
          </c:val>
        </c:ser>
        <c:ser>
          <c:idx val="2"/>
          <c:order val="2"/>
          <c:tx>
            <c:strRef>
              <c:f>Sheet1!$D$1</c:f>
              <c:strCache>
                <c:ptCount val="1"/>
                <c:pt idx="0">
                  <c:v>Column2</c:v>
                </c:pt>
              </c:strCache>
            </c:strRef>
          </c:tx>
          <c:invertIfNegative val="0"/>
          <c:cat>
            <c:strRef>
              <c:f>Sheet1!$A$2:$A$6</c:f>
              <c:strCache>
                <c:ptCount val="5"/>
                <c:pt idx="0">
                  <c:v>Poorest 20%</c:v>
                </c:pt>
                <c:pt idx="1">
                  <c:v>Second 20%</c:v>
                </c:pt>
                <c:pt idx="2">
                  <c:v>Third 20%</c:v>
                </c:pt>
                <c:pt idx="3">
                  <c:v>Fourth 20%</c:v>
                </c:pt>
                <c:pt idx="4">
                  <c:v>Richest 20%</c:v>
                </c:pt>
              </c:strCache>
            </c:strRef>
          </c:cat>
          <c:val>
            <c:numRef>
              <c:f>Sheet1!$D$2:$D$6</c:f>
              <c:numCache>
                <c:formatCode>General</c:formatCode>
                <c:ptCount val="5"/>
                <c:pt idx="0">
                  <c:v>0</c:v>
                </c:pt>
                <c:pt idx="1">
                  <c:v>0</c:v>
                </c:pt>
                <c:pt idx="2">
                  <c:v>0</c:v>
                </c:pt>
                <c:pt idx="3">
                  <c:v>0</c:v>
                </c:pt>
                <c:pt idx="4">
                  <c:v>0</c:v>
                </c:pt>
              </c:numCache>
            </c:numRef>
          </c:val>
        </c:ser>
        <c:dLbls>
          <c:showLegendKey val="0"/>
          <c:showVal val="0"/>
          <c:showCatName val="0"/>
          <c:showSerName val="0"/>
          <c:showPercent val="0"/>
          <c:showBubbleSize val="0"/>
        </c:dLbls>
        <c:gapWidth val="150"/>
        <c:overlap val="100"/>
        <c:axId val="95213824"/>
        <c:axId val="95223808"/>
      </c:barChart>
      <c:catAx>
        <c:axId val="95213824"/>
        <c:scaling>
          <c:orientation val="minMax"/>
        </c:scaling>
        <c:delete val="0"/>
        <c:axPos val="l"/>
        <c:majorTickMark val="out"/>
        <c:minorTickMark val="none"/>
        <c:tickLblPos val="nextTo"/>
        <c:crossAx val="95223808"/>
        <c:crosses val="autoZero"/>
        <c:auto val="1"/>
        <c:lblAlgn val="ctr"/>
        <c:lblOffset val="100"/>
        <c:noMultiLvlLbl val="0"/>
      </c:catAx>
      <c:valAx>
        <c:axId val="95223808"/>
        <c:scaling>
          <c:orientation val="minMax"/>
        </c:scaling>
        <c:delete val="0"/>
        <c:axPos val="b"/>
        <c:majorGridlines/>
        <c:numFmt formatCode="General" sourceLinked="1"/>
        <c:majorTickMark val="out"/>
        <c:minorTickMark val="none"/>
        <c:tickLblPos val="nextTo"/>
        <c:crossAx val="9521382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905A64-F706-42B5-B9E7-1DF425B6918A}"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n-US"/>
        </a:p>
      </dgm:t>
    </dgm:pt>
    <dgm:pt modelId="{A48B5E6E-1767-42DF-878B-80DA8E2540D8}">
      <dgm:prSet phldrT="[Text]" custT="1"/>
      <dgm:spPr/>
      <dgm:t>
        <a:bodyPr/>
        <a:lstStyle/>
        <a:p>
          <a:r>
            <a:rPr lang="en-US" sz="2200" dirty="0" smtClean="0">
              <a:latin typeface="Adobe Garamond Pro" pitchFamily="18" charset="0"/>
            </a:rPr>
            <a:t>Cost</a:t>
          </a:r>
        </a:p>
        <a:p>
          <a:r>
            <a:rPr lang="en-US" sz="2200" i="0" dirty="0" smtClean="0">
              <a:latin typeface="Adobe Garamond Pro" pitchFamily="18" charset="0"/>
            </a:rPr>
            <a:t>Alternative good or service given up as a result of a decision. </a:t>
          </a:r>
        </a:p>
        <a:p>
          <a:r>
            <a:rPr lang="en-US" sz="2200" dirty="0" smtClean="0">
              <a:latin typeface="Adobe Garamond Pro" pitchFamily="18" charset="0"/>
            </a:rPr>
            <a:t>Every point on the PPF indicates a cost in on item or another. </a:t>
          </a:r>
        </a:p>
      </dgm:t>
    </dgm:pt>
    <dgm:pt modelId="{7BD40F29-77C3-450F-A71D-4F7CB8F7C9D5}" type="parTrans" cxnId="{B47037E7-FD06-4FA8-98AF-A295EF94379D}">
      <dgm:prSet/>
      <dgm:spPr/>
      <dgm:t>
        <a:bodyPr/>
        <a:lstStyle/>
        <a:p>
          <a:endParaRPr lang="en-US"/>
        </a:p>
      </dgm:t>
    </dgm:pt>
    <dgm:pt modelId="{88CE5371-B8DD-4F02-9DA6-E981E0A4365E}" type="sibTrans" cxnId="{B47037E7-FD06-4FA8-98AF-A295EF94379D}">
      <dgm:prSet/>
      <dgm:spPr/>
      <dgm:t>
        <a:bodyPr/>
        <a:lstStyle/>
        <a:p>
          <a:endParaRPr lang="en-US"/>
        </a:p>
      </dgm:t>
    </dgm:pt>
    <dgm:pt modelId="{E19932C0-D963-480F-9ACA-971B458E47A5}">
      <dgm:prSet phldrT="[Text]" custT="1"/>
      <dgm:spPr/>
      <dgm:t>
        <a:bodyPr/>
        <a:lstStyle/>
        <a:p>
          <a:endParaRPr lang="en-US" sz="2200" dirty="0" smtClean="0">
            <a:latin typeface="Adobe Garamond Pro" pitchFamily="18" charset="0"/>
          </a:endParaRPr>
        </a:p>
        <a:p>
          <a:endParaRPr lang="en-US" sz="2200" dirty="0" smtClean="0">
            <a:latin typeface="Adobe Garamond Pro" pitchFamily="18" charset="0"/>
          </a:endParaRPr>
        </a:p>
        <a:p>
          <a:r>
            <a:rPr lang="en-US" sz="2200" dirty="0" smtClean="0">
              <a:latin typeface="Adobe Garamond Pro" pitchFamily="18" charset="0"/>
            </a:rPr>
            <a:t>Efficiency</a:t>
          </a:r>
        </a:p>
        <a:p>
          <a:r>
            <a:rPr lang="en-US" sz="2200" dirty="0" smtClean="0">
              <a:latin typeface="Adobe Garamond Pro" pitchFamily="18" charset="0"/>
            </a:rPr>
            <a:t>Maximum production or output of goods and services.</a:t>
          </a:r>
        </a:p>
        <a:p>
          <a:r>
            <a:rPr lang="en-US" sz="2200" dirty="0" smtClean="0">
              <a:latin typeface="Adobe Garamond Pro" pitchFamily="18" charset="0"/>
            </a:rPr>
            <a:t>Any point on the PPF</a:t>
          </a:r>
        </a:p>
        <a:p>
          <a:r>
            <a:rPr lang="en-US" sz="2200" i="1" dirty="0" smtClean="0">
              <a:latin typeface="Adobe Garamond Pro" pitchFamily="18" charset="0"/>
            </a:rPr>
            <a:t>Underutilization </a:t>
          </a:r>
        </a:p>
        <a:p>
          <a:endParaRPr lang="en-US" sz="2100" dirty="0" smtClean="0">
            <a:latin typeface="Tahoma" pitchFamily="34" charset="0"/>
          </a:endParaRPr>
        </a:p>
        <a:p>
          <a:r>
            <a:rPr lang="en-US" sz="2100" dirty="0" smtClean="0"/>
            <a:t> </a:t>
          </a:r>
          <a:endParaRPr lang="en-US" sz="2100" dirty="0"/>
        </a:p>
      </dgm:t>
    </dgm:pt>
    <dgm:pt modelId="{43E48533-1871-47D4-8335-2F1D261F33A5}" type="parTrans" cxnId="{5F929D4E-0F55-402F-8003-89EBB6E479F9}">
      <dgm:prSet/>
      <dgm:spPr/>
      <dgm:t>
        <a:bodyPr/>
        <a:lstStyle/>
        <a:p>
          <a:endParaRPr lang="en-US"/>
        </a:p>
      </dgm:t>
    </dgm:pt>
    <dgm:pt modelId="{43A97F16-9450-4950-B587-C77FF3C413E6}" type="sibTrans" cxnId="{5F929D4E-0F55-402F-8003-89EBB6E479F9}">
      <dgm:prSet/>
      <dgm:spPr/>
      <dgm:t>
        <a:bodyPr/>
        <a:lstStyle/>
        <a:p>
          <a:endParaRPr lang="en-US"/>
        </a:p>
      </dgm:t>
    </dgm:pt>
    <dgm:pt modelId="{02243C2A-190C-4871-97D5-5CC53090824D}">
      <dgm:prSet phldrT="[Text]" custT="1"/>
      <dgm:spPr/>
      <dgm:t>
        <a:bodyPr/>
        <a:lstStyle/>
        <a:p>
          <a:r>
            <a:rPr lang="en-US" sz="2200" dirty="0" smtClean="0">
              <a:latin typeface="Adobe Garamond Pro" pitchFamily="18" charset="0"/>
            </a:rPr>
            <a:t>Growth</a:t>
          </a:r>
        </a:p>
        <a:p>
          <a:r>
            <a:rPr lang="en-US" sz="2200" dirty="0" smtClean="0">
              <a:latin typeface="Adobe Garamond Pro" pitchFamily="18" charset="0"/>
            </a:rPr>
            <a:t>Expanding the ability to produce. </a:t>
          </a:r>
        </a:p>
        <a:p>
          <a:r>
            <a:rPr lang="en-US" sz="2200" dirty="0" smtClean="0">
              <a:latin typeface="Adobe Garamond Pro" pitchFamily="18" charset="0"/>
            </a:rPr>
            <a:t> Shift of the entire PPF to the right</a:t>
          </a:r>
        </a:p>
        <a:p>
          <a:r>
            <a:rPr lang="en-US" sz="2200" dirty="0" smtClean="0">
              <a:latin typeface="Adobe Garamond Pro" pitchFamily="18" charset="0"/>
            </a:rPr>
            <a:t>Resources/Technology    </a:t>
          </a:r>
          <a:endParaRPr lang="en-US" sz="2200" dirty="0">
            <a:latin typeface="Adobe Garamond Pro" pitchFamily="18" charset="0"/>
          </a:endParaRPr>
        </a:p>
      </dgm:t>
    </dgm:pt>
    <dgm:pt modelId="{D833C8A8-8F65-49C5-B276-6623AB9993AB}" type="parTrans" cxnId="{EEC65D2B-EB32-41A7-99A1-650529E1EB0A}">
      <dgm:prSet/>
      <dgm:spPr/>
      <dgm:t>
        <a:bodyPr/>
        <a:lstStyle/>
        <a:p>
          <a:endParaRPr lang="en-US"/>
        </a:p>
      </dgm:t>
    </dgm:pt>
    <dgm:pt modelId="{4EE93FE6-25DC-420E-8150-0E718D722412}" type="sibTrans" cxnId="{EEC65D2B-EB32-41A7-99A1-650529E1EB0A}">
      <dgm:prSet/>
      <dgm:spPr/>
      <dgm:t>
        <a:bodyPr/>
        <a:lstStyle/>
        <a:p>
          <a:endParaRPr lang="en-US"/>
        </a:p>
      </dgm:t>
    </dgm:pt>
    <dgm:pt modelId="{10D29835-D8B4-4BCC-B6DA-023E4E2F6625}">
      <dgm:prSet phldrT="[Text]"/>
      <dgm:spPr/>
      <dgm:t>
        <a:bodyPr/>
        <a:lstStyle/>
        <a:p>
          <a:r>
            <a:rPr lang="en-US" dirty="0" smtClean="0"/>
            <a:t>Use of the Production Possibilities Curve</a:t>
          </a:r>
          <a:endParaRPr lang="en-US" dirty="0"/>
        </a:p>
      </dgm:t>
    </dgm:pt>
    <dgm:pt modelId="{2CE27814-9091-4245-AF87-A77214EA133E}" type="sibTrans" cxnId="{4E795524-C30D-4535-8380-505F505C8F88}">
      <dgm:prSet/>
      <dgm:spPr/>
      <dgm:t>
        <a:bodyPr/>
        <a:lstStyle/>
        <a:p>
          <a:endParaRPr lang="en-US"/>
        </a:p>
      </dgm:t>
    </dgm:pt>
    <dgm:pt modelId="{D1C6AB3E-72B1-444F-A57B-2C857D239D53}" type="parTrans" cxnId="{4E795524-C30D-4535-8380-505F505C8F88}">
      <dgm:prSet/>
      <dgm:spPr/>
      <dgm:t>
        <a:bodyPr/>
        <a:lstStyle/>
        <a:p>
          <a:endParaRPr lang="en-US"/>
        </a:p>
      </dgm:t>
    </dgm:pt>
    <dgm:pt modelId="{F6658258-F314-4368-A5BD-C2F7DD36D2B7}" type="pres">
      <dgm:prSet presAssocID="{EF905A64-F706-42B5-B9E7-1DF425B6918A}" presName="composite" presStyleCnt="0">
        <dgm:presLayoutVars>
          <dgm:chMax val="1"/>
          <dgm:dir/>
          <dgm:resizeHandles val="exact"/>
        </dgm:presLayoutVars>
      </dgm:prSet>
      <dgm:spPr/>
      <dgm:t>
        <a:bodyPr/>
        <a:lstStyle/>
        <a:p>
          <a:endParaRPr lang="en-US"/>
        </a:p>
      </dgm:t>
    </dgm:pt>
    <dgm:pt modelId="{4D5A9331-C950-4682-B295-B493C44C9A9D}" type="pres">
      <dgm:prSet presAssocID="{10D29835-D8B4-4BCC-B6DA-023E4E2F6625}" presName="roof" presStyleLbl="dkBgShp" presStyleIdx="0" presStyleCnt="2" custScaleY="56497" custLinFactNeighborX="-39"/>
      <dgm:spPr/>
      <dgm:t>
        <a:bodyPr/>
        <a:lstStyle/>
        <a:p>
          <a:endParaRPr lang="en-US"/>
        </a:p>
      </dgm:t>
    </dgm:pt>
    <dgm:pt modelId="{055C3FDC-33B0-40EF-AEFF-70F0DE0C20D6}" type="pres">
      <dgm:prSet presAssocID="{10D29835-D8B4-4BCC-B6DA-023E4E2F6625}" presName="pillars" presStyleCnt="0"/>
      <dgm:spPr/>
    </dgm:pt>
    <dgm:pt modelId="{65E645F4-41A9-48B8-8A9D-70E69CAC53C0}" type="pres">
      <dgm:prSet presAssocID="{10D29835-D8B4-4BCC-B6DA-023E4E2F6625}" presName="pillar1" presStyleLbl="node1" presStyleIdx="0" presStyleCnt="3">
        <dgm:presLayoutVars>
          <dgm:bulletEnabled val="1"/>
        </dgm:presLayoutVars>
      </dgm:prSet>
      <dgm:spPr/>
      <dgm:t>
        <a:bodyPr/>
        <a:lstStyle/>
        <a:p>
          <a:endParaRPr lang="en-US"/>
        </a:p>
      </dgm:t>
    </dgm:pt>
    <dgm:pt modelId="{BD17A301-705E-4AD8-AA0D-71CE00D27D41}" type="pres">
      <dgm:prSet presAssocID="{E19932C0-D963-480F-9ACA-971B458E47A5}" presName="pillarX" presStyleLbl="node1" presStyleIdx="1" presStyleCnt="3">
        <dgm:presLayoutVars>
          <dgm:bulletEnabled val="1"/>
        </dgm:presLayoutVars>
      </dgm:prSet>
      <dgm:spPr/>
      <dgm:t>
        <a:bodyPr/>
        <a:lstStyle/>
        <a:p>
          <a:endParaRPr lang="en-US"/>
        </a:p>
      </dgm:t>
    </dgm:pt>
    <dgm:pt modelId="{D0F21BB4-786A-4163-B63C-5E6769F94B31}" type="pres">
      <dgm:prSet presAssocID="{02243C2A-190C-4871-97D5-5CC53090824D}" presName="pillarX" presStyleLbl="node1" presStyleIdx="2" presStyleCnt="3">
        <dgm:presLayoutVars>
          <dgm:bulletEnabled val="1"/>
        </dgm:presLayoutVars>
      </dgm:prSet>
      <dgm:spPr/>
      <dgm:t>
        <a:bodyPr/>
        <a:lstStyle/>
        <a:p>
          <a:endParaRPr lang="en-US"/>
        </a:p>
      </dgm:t>
    </dgm:pt>
    <dgm:pt modelId="{CFB7182A-56BF-4387-9C9C-604FBAF77EFC}" type="pres">
      <dgm:prSet presAssocID="{10D29835-D8B4-4BCC-B6DA-023E4E2F6625}" presName="base" presStyleLbl="dkBgShp" presStyleIdx="1" presStyleCnt="2" custLinFactNeighborY="-35208"/>
      <dgm:spPr/>
    </dgm:pt>
  </dgm:ptLst>
  <dgm:cxnLst>
    <dgm:cxn modelId="{0AF8BBD1-040D-41F7-8F70-3D040D907C0D}" type="presOf" srcId="{10D29835-D8B4-4BCC-B6DA-023E4E2F6625}" destId="{4D5A9331-C950-4682-B295-B493C44C9A9D}" srcOrd="0" destOrd="0" presId="urn:microsoft.com/office/officeart/2005/8/layout/hList3"/>
    <dgm:cxn modelId="{0068D5C6-3529-4E6B-AC1D-C1DC88EF51E7}" type="presOf" srcId="{02243C2A-190C-4871-97D5-5CC53090824D}" destId="{D0F21BB4-786A-4163-B63C-5E6769F94B31}" srcOrd="0" destOrd="0" presId="urn:microsoft.com/office/officeart/2005/8/layout/hList3"/>
    <dgm:cxn modelId="{5F929D4E-0F55-402F-8003-89EBB6E479F9}" srcId="{10D29835-D8B4-4BCC-B6DA-023E4E2F6625}" destId="{E19932C0-D963-480F-9ACA-971B458E47A5}" srcOrd="1" destOrd="0" parTransId="{43E48533-1871-47D4-8335-2F1D261F33A5}" sibTransId="{43A97F16-9450-4950-B587-C77FF3C413E6}"/>
    <dgm:cxn modelId="{18E74092-1A6A-4125-9453-4E0B8C36F8B5}" type="presOf" srcId="{E19932C0-D963-480F-9ACA-971B458E47A5}" destId="{BD17A301-705E-4AD8-AA0D-71CE00D27D41}" srcOrd="0" destOrd="0" presId="urn:microsoft.com/office/officeart/2005/8/layout/hList3"/>
    <dgm:cxn modelId="{6EE3C75C-E62E-4ECF-BC4F-C002FFC77085}" type="presOf" srcId="{A48B5E6E-1767-42DF-878B-80DA8E2540D8}" destId="{65E645F4-41A9-48B8-8A9D-70E69CAC53C0}" srcOrd="0" destOrd="0" presId="urn:microsoft.com/office/officeart/2005/8/layout/hList3"/>
    <dgm:cxn modelId="{19B34AAD-BB9F-4C57-98AB-3E2ED99D7C5D}" type="presOf" srcId="{EF905A64-F706-42B5-B9E7-1DF425B6918A}" destId="{F6658258-F314-4368-A5BD-C2F7DD36D2B7}" srcOrd="0" destOrd="0" presId="urn:microsoft.com/office/officeart/2005/8/layout/hList3"/>
    <dgm:cxn modelId="{4E795524-C30D-4535-8380-505F505C8F88}" srcId="{EF905A64-F706-42B5-B9E7-1DF425B6918A}" destId="{10D29835-D8B4-4BCC-B6DA-023E4E2F6625}" srcOrd="0" destOrd="0" parTransId="{D1C6AB3E-72B1-444F-A57B-2C857D239D53}" sibTransId="{2CE27814-9091-4245-AF87-A77214EA133E}"/>
    <dgm:cxn modelId="{B47037E7-FD06-4FA8-98AF-A295EF94379D}" srcId="{10D29835-D8B4-4BCC-B6DA-023E4E2F6625}" destId="{A48B5E6E-1767-42DF-878B-80DA8E2540D8}" srcOrd="0" destOrd="0" parTransId="{7BD40F29-77C3-450F-A71D-4F7CB8F7C9D5}" sibTransId="{88CE5371-B8DD-4F02-9DA6-E981E0A4365E}"/>
    <dgm:cxn modelId="{EEC65D2B-EB32-41A7-99A1-650529E1EB0A}" srcId="{10D29835-D8B4-4BCC-B6DA-023E4E2F6625}" destId="{02243C2A-190C-4871-97D5-5CC53090824D}" srcOrd="2" destOrd="0" parTransId="{D833C8A8-8F65-49C5-B276-6623AB9993AB}" sibTransId="{4EE93FE6-25DC-420E-8150-0E718D722412}"/>
    <dgm:cxn modelId="{74ECC8A2-8261-495A-85FF-D0E9FD364B55}" type="presParOf" srcId="{F6658258-F314-4368-A5BD-C2F7DD36D2B7}" destId="{4D5A9331-C950-4682-B295-B493C44C9A9D}" srcOrd="0" destOrd="0" presId="urn:microsoft.com/office/officeart/2005/8/layout/hList3"/>
    <dgm:cxn modelId="{30795718-ED1B-4B22-B766-8298CB3536A8}" type="presParOf" srcId="{F6658258-F314-4368-A5BD-C2F7DD36D2B7}" destId="{055C3FDC-33B0-40EF-AEFF-70F0DE0C20D6}" srcOrd="1" destOrd="0" presId="urn:microsoft.com/office/officeart/2005/8/layout/hList3"/>
    <dgm:cxn modelId="{9327FE1D-32A2-496D-BE14-6E7814468795}" type="presParOf" srcId="{055C3FDC-33B0-40EF-AEFF-70F0DE0C20D6}" destId="{65E645F4-41A9-48B8-8A9D-70E69CAC53C0}" srcOrd="0" destOrd="0" presId="urn:microsoft.com/office/officeart/2005/8/layout/hList3"/>
    <dgm:cxn modelId="{C4FDB22B-AE96-4053-B946-6E7282643992}" type="presParOf" srcId="{055C3FDC-33B0-40EF-AEFF-70F0DE0C20D6}" destId="{BD17A301-705E-4AD8-AA0D-71CE00D27D41}" srcOrd="1" destOrd="0" presId="urn:microsoft.com/office/officeart/2005/8/layout/hList3"/>
    <dgm:cxn modelId="{450F92A6-0078-447B-AE44-16A26C333097}" type="presParOf" srcId="{055C3FDC-33B0-40EF-AEFF-70F0DE0C20D6}" destId="{D0F21BB4-786A-4163-B63C-5E6769F94B31}" srcOrd="2" destOrd="0" presId="urn:microsoft.com/office/officeart/2005/8/layout/hList3"/>
    <dgm:cxn modelId="{2DA887FB-2700-4E9B-AAF3-40FFA0BC1BD6}" type="presParOf" srcId="{F6658258-F314-4368-A5BD-C2F7DD36D2B7}" destId="{CFB7182A-56BF-4387-9C9C-604FBAF77EFC}" srcOrd="2" destOrd="0" presId="urn:microsoft.com/office/officeart/2005/8/layout/h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BB77085-D2FF-46FE-9B87-A99D38D912E2}"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en-US"/>
        </a:p>
      </dgm:t>
    </dgm:pt>
    <dgm:pt modelId="{9C848571-8F75-4F2D-9E28-E47F3FF7CF74}">
      <dgm:prSet phldrT="[Text]"/>
      <dgm:spPr/>
      <dgm:t>
        <a:bodyPr/>
        <a:lstStyle/>
        <a:p>
          <a:r>
            <a:rPr lang="en-US" dirty="0" smtClean="0"/>
            <a:t>Traditional</a:t>
          </a:r>
          <a:endParaRPr lang="en-US" dirty="0"/>
        </a:p>
      </dgm:t>
    </dgm:pt>
    <dgm:pt modelId="{D8A72746-6253-424E-B020-15F5860B8773}" type="parTrans" cxnId="{6E1B838E-2938-4E81-9A89-0E69F2B5A7C8}">
      <dgm:prSet/>
      <dgm:spPr/>
      <dgm:t>
        <a:bodyPr/>
        <a:lstStyle/>
        <a:p>
          <a:endParaRPr lang="en-US"/>
        </a:p>
      </dgm:t>
    </dgm:pt>
    <dgm:pt modelId="{2382985D-16A9-49CF-B896-1AC70DEA40B2}" type="sibTrans" cxnId="{6E1B838E-2938-4E81-9A89-0E69F2B5A7C8}">
      <dgm:prSet/>
      <dgm:spPr/>
      <dgm:t>
        <a:bodyPr/>
        <a:lstStyle/>
        <a:p>
          <a:endParaRPr lang="en-US"/>
        </a:p>
      </dgm:t>
    </dgm:pt>
    <dgm:pt modelId="{54B20B9D-385A-4A4A-A15A-29BC10BC03F4}">
      <dgm:prSet phldrT="[Text]"/>
      <dgm:spPr/>
      <dgm:t>
        <a:bodyPr/>
        <a:lstStyle/>
        <a:p>
          <a:r>
            <a:rPr lang="en-US" dirty="0" smtClean="0"/>
            <a:t>Free Market</a:t>
          </a:r>
          <a:endParaRPr lang="en-US" dirty="0"/>
        </a:p>
      </dgm:t>
    </dgm:pt>
    <dgm:pt modelId="{F368BD4B-DF47-4F9F-A13C-27B84B90B56B}" type="parTrans" cxnId="{E4E11EB3-8137-4CDA-A5A1-57F3C6873942}">
      <dgm:prSet/>
      <dgm:spPr/>
      <dgm:t>
        <a:bodyPr/>
        <a:lstStyle/>
        <a:p>
          <a:endParaRPr lang="en-US"/>
        </a:p>
      </dgm:t>
    </dgm:pt>
    <dgm:pt modelId="{586E9C79-1102-495A-9C61-EC8F2432C97D}" type="sibTrans" cxnId="{E4E11EB3-8137-4CDA-A5A1-57F3C6873942}">
      <dgm:prSet/>
      <dgm:spPr/>
      <dgm:t>
        <a:bodyPr/>
        <a:lstStyle/>
        <a:p>
          <a:endParaRPr lang="en-US"/>
        </a:p>
      </dgm:t>
    </dgm:pt>
    <dgm:pt modelId="{286EDE45-7008-4665-9560-2D5E00874C36}">
      <dgm:prSet phldrT="[Text]"/>
      <dgm:spPr/>
      <dgm:t>
        <a:bodyPr/>
        <a:lstStyle/>
        <a:p>
          <a:r>
            <a:rPr lang="en-US" dirty="0" smtClean="0"/>
            <a:t>Command/Centrally Planned</a:t>
          </a:r>
          <a:endParaRPr lang="en-US" dirty="0"/>
        </a:p>
      </dgm:t>
    </dgm:pt>
    <dgm:pt modelId="{DD3C9DC1-D807-4FB2-AE67-FEF272A3EBCF}" type="parTrans" cxnId="{68517784-D5A2-4E03-8DDE-0008370EA03D}">
      <dgm:prSet/>
      <dgm:spPr/>
      <dgm:t>
        <a:bodyPr/>
        <a:lstStyle/>
        <a:p>
          <a:endParaRPr lang="en-US"/>
        </a:p>
      </dgm:t>
    </dgm:pt>
    <dgm:pt modelId="{A9E4D80A-EE61-434B-A02D-96951B4DD42B}" type="sibTrans" cxnId="{68517784-D5A2-4E03-8DDE-0008370EA03D}">
      <dgm:prSet/>
      <dgm:spPr/>
      <dgm:t>
        <a:bodyPr/>
        <a:lstStyle/>
        <a:p>
          <a:endParaRPr lang="en-US"/>
        </a:p>
      </dgm:t>
    </dgm:pt>
    <dgm:pt modelId="{AB29CB5E-841E-457F-BBB8-E4135123E7B7}">
      <dgm:prSet phldrT="[Text]"/>
      <dgm:spPr/>
      <dgm:t>
        <a:bodyPr/>
        <a:lstStyle/>
        <a:p>
          <a:r>
            <a:rPr lang="en-US" dirty="0" smtClean="0"/>
            <a:t>Mixed </a:t>
          </a:r>
          <a:endParaRPr lang="en-US" dirty="0"/>
        </a:p>
      </dgm:t>
    </dgm:pt>
    <dgm:pt modelId="{91A33735-8F14-4C19-8E09-86C804B43911}" type="parTrans" cxnId="{513E5EF3-58B5-4311-8297-EEBEC21469F7}">
      <dgm:prSet/>
      <dgm:spPr/>
      <dgm:t>
        <a:bodyPr/>
        <a:lstStyle/>
        <a:p>
          <a:endParaRPr lang="en-US"/>
        </a:p>
      </dgm:t>
    </dgm:pt>
    <dgm:pt modelId="{4547D01F-CB14-449D-B1E5-94C982B751AE}" type="sibTrans" cxnId="{513E5EF3-58B5-4311-8297-EEBEC21469F7}">
      <dgm:prSet/>
      <dgm:spPr/>
      <dgm:t>
        <a:bodyPr/>
        <a:lstStyle/>
        <a:p>
          <a:endParaRPr lang="en-US"/>
        </a:p>
      </dgm:t>
    </dgm:pt>
    <dgm:pt modelId="{3FF1534B-1AE1-4FCE-B6DA-4571A4417558}" type="pres">
      <dgm:prSet presAssocID="{CBB77085-D2FF-46FE-9B87-A99D38D912E2}" presName="diagram" presStyleCnt="0">
        <dgm:presLayoutVars>
          <dgm:dir/>
          <dgm:resizeHandles val="exact"/>
        </dgm:presLayoutVars>
      </dgm:prSet>
      <dgm:spPr/>
      <dgm:t>
        <a:bodyPr/>
        <a:lstStyle/>
        <a:p>
          <a:endParaRPr lang="en-US"/>
        </a:p>
      </dgm:t>
    </dgm:pt>
    <dgm:pt modelId="{AACE44FC-93F1-495C-BB62-F6E8D81E381F}" type="pres">
      <dgm:prSet presAssocID="{9C848571-8F75-4F2D-9E28-E47F3FF7CF74}" presName="node" presStyleLbl="node1" presStyleIdx="0" presStyleCnt="4" custLinFactNeighborX="-1260" custLinFactNeighborY="-95">
        <dgm:presLayoutVars>
          <dgm:bulletEnabled val="1"/>
        </dgm:presLayoutVars>
      </dgm:prSet>
      <dgm:spPr/>
      <dgm:t>
        <a:bodyPr/>
        <a:lstStyle/>
        <a:p>
          <a:endParaRPr lang="en-US"/>
        </a:p>
      </dgm:t>
    </dgm:pt>
    <dgm:pt modelId="{5FC5F2F2-2F8C-43AE-BB7A-99A24BF107E2}" type="pres">
      <dgm:prSet presAssocID="{2382985D-16A9-49CF-B896-1AC70DEA40B2}" presName="sibTrans" presStyleCnt="0"/>
      <dgm:spPr/>
    </dgm:pt>
    <dgm:pt modelId="{CFED889A-3EDC-46E5-AA86-D1AAED21FE7A}" type="pres">
      <dgm:prSet presAssocID="{54B20B9D-385A-4A4A-A15A-29BC10BC03F4}" presName="node" presStyleLbl="node1" presStyleIdx="1" presStyleCnt="4">
        <dgm:presLayoutVars>
          <dgm:bulletEnabled val="1"/>
        </dgm:presLayoutVars>
      </dgm:prSet>
      <dgm:spPr/>
      <dgm:t>
        <a:bodyPr/>
        <a:lstStyle/>
        <a:p>
          <a:endParaRPr lang="en-US"/>
        </a:p>
      </dgm:t>
    </dgm:pt>
    <dgm:pt modelId="{94B993A9-CDA9-457D-B794-B7C4DC2C9AF7}" type="pres">
      <dgm:prSet presAssocID="{586E9C79-1102-495A-9C61-EC8F2432C97D}" presName="sibTrans" presStyleCnt="0"/>
      <dgm:spPr/>
    </dgm:pt>
    <dgm:pt modelId="{4969D93E-4A82-47F8-A901-11AA885F5450}" type="pres">
      <dgm:prSet presAssocID="{286EDE45-7008-4665-9560-2D5E00874C36}" presName="node" presStyleLbl="node1" presStyleIdx="2" presStyleCnt="4">
        <dgm:presLayoutVars>
          <dgm:bulletEnabled val="1"/>
        </dgm:presLayoutVars>
      </dgm:prSet>
      <dgm:spPr/>
      <dgm:t>
        <a:bodyPr/>
        <a:lstStyle/>
        <a:p>
          <a:endParaRPr lang="en-US"/>
        </a:p>
      </dgm:t>
    </dgm:pt>
    <dgm:pt modelId="{1D72B240-3381-452C-AEC1-42BE6C709CD2}" type="pres">
      <dgm:prSet presAssocID="{A9E4D80A-EE61-434B-A02D-96951B4DD42B}" presName="sibTrans" presStyleCnt="0"/>
      <dgm:spPr/>
    </dgm:pt>
    <dgm:pt modelId="{96E6CEAE-B57B-4FAC-9ECD-40A6783EB556}" type="pres">
      <dgm:prSet presAssocID="{AB29CB5E-841E-457F-BBB8-E4135123E7B7}" presName="node" presStyleLbl="node1" presStyleIdx="3" presStyleCnt="4">
        <dgm:presLayoutVars>
          <dgm:bulletEnabled val="1"/>
        </dgm:presLayoutVars>
      </dgm:prSet>
      <dgm:spPr/>
      <dgm:t>
        <a:bodyPr/>
        <a:lstStyle/>
        <a:p>
          <a:endParaRPr lang="en-US"/>
        </a:p>
      </dgm:t>
    </dgm:pt>
  </dgm:ptLst>
  <dgm:cxnLst>
    <dgm:cxn modelId="{F2C14878-CDD7-44FE-9939-75251C172A54}" type="presOf" srcId="{AB29CB5E-841E-457F-BBB8-E4135123E7B7}" destId="{96E6CEAE-B57B-4FAC-9ECD-40A6783EB556}" srcOrd="0" destOrd="0" presId="urn:microsoft.com/office/officeart/2005/8/layout/default#1"/>
    <dgm:cxn modelId="{D56AA26C-51BA-4842-892B-E3D4DFA3CE21}" type="presOf" srcId="{54B20B9D-385A-4A4A-A15A-29BC10BC03F4}" destId="{CFED889A-3EDC-46E5-AA86-D1AAED21FE7A}" srcOrd="0" destOrd="0" presId="urn:microsoft.com/office/officeart/2005/8/layout/default#1"/>
    <dgm:cxn modelId="{9E303DB6-6855-42E8-90EC-8AF875F5656B}" type="presOf" srcId="{286EDE45-7008-4665-9560-2D5E00874C36}" destId="{4969D93E-4A82-47F8-A901-11AA885F5450}" srcOrd="0" destOrd="0" presId="urn:microsoft.com/office/officeart/2005/8/layout/default#1"/>
    <dgm:cxn modelId="{E4E11EB3-8137-4CDA-A5A1-57F3C6873942}" srcId="{CBB77085-D2FF-46FE-9B87-A99D38D912E2}" destId="{54B20B9D-385A-4A4A-A15A-29BC10BC03F4}" srcOrd="1" destOrd="0" parTransId="{F368BD4B-DF47-4F9F-A13C-27B84B90B56B}" sibTransId="{586E9C79-1102-495A-9C61-EC8F2432C97D}"/>
    <dgm:cxn modelId="{3BC43BC6-C468-4123-B42F-F0BEED921D05}" type="presOf" srcId="{CBB77085-D2FF-46FE-9B87-A99D38D912E2}" destId="{3FF1534B-1AE1-4FCE-B6DA-4571A4417558}" srcOrd="0" destOrd="0" presId="urn:microsoft.com/office/officeart/2005/8/layout/default#1"/>
    <dgm:cxn modelId="{1F121765-242C-4125-9DE7-64CE142B5655}" type="presOf" srcId="{9C848571-8F75-4F2D-9E28-E47F3FF7CF74}" destId="{AACE44FC-93F1-495C-BB62-F6E8D81E381F}" srcOrd="0" destOrd="0" presId="urn:microsoft.com/office/officeart/2005/8/layout/default#1"/>
    <dgm:cxn modelId="{6E1B838E-2938-4E81-9A89-0E69F2B5A7C8}" srcId="{CBB77085-D2FF-46FE-9B87-A99D38D912E2}" destId="{9C848571-8F75-4F2D-9E28-E47F3FF7CF74}" srcOrd="0" destOrd="0" parTransId="{D8A72746-6253-424E-B020-15F5860B8773}" sibTransId="{2382985D-16A9-49CF-B896-1AC70DEA40B2}"/>
    <dgm:cxn modelId="{513E5EF3-58B5-4311-8297-EEBEC21469F7}" srcId="{CBB77085-D2FF-46FE-9B87-A99D38D912E2}" destId="{AB29CB5E-841E-457F-BBB8-E4135123E7B7}" srcOrd="3" destOrd="0" parTransId="{91A33735-8F14-4C19-8E09-86C804B43911}" sibTransId="{4547D01F-CB14-449D-B1E5-94C982B751AE}"/>
    <dgm:cxn modelId="{68517784-D5A2-4E03-8DDE-0008370EA03D}" srcId="{CBB77085-D2FF-46FE-9B87-A99D38D912E2}" destId="{286EDE45-7008-4665-9560-2D5E00874C36}" srcOrd="2" destOrd="0" parTransId="{DD3C9DC1-D807-4FB2-AE67-FEF272A3EBCF}" sibTransId="{A9E4D80A-EE61-434B-A02D-96951B4DD42B}"/>
    <dgm:cxn modelId="{13DE8ACF-BAC0-4AEE-AF8A-D33F7E64639A}" type="presParOf" srcId="{3FF1534B-1AE1-4FCE-B6DA-4571A4417558}" destId="{AACE44FC-93F1-495C-BB62-F6E8D81E381F}" srcOrd="0" destOrd="0" presId="urn:microsoft.com/office/officeart/2005/8/layout/default#1"/>
    <dgm:cxn modelId="{2642A8EC-64A4-4B5D-BDB7-5DA40B09FC59}" type="presParOf" srcId="{3FF1534B-1AE1-4FCE-B6DA-4571A4417558}" destId="{5FC5F2F2-2F8C-43AE-BB7A-99A24BF107E2}" srcOrd="1" destOrd="0" presId="urn:microsoft.com/office/officeart/2005/8/layout/default#1"/>
    <dgm:cxn modelId="{BACDBCF6-223C-4F8A-AE90-8B3168F73B31}" type="presParOf" srcId="{3FF1534B-1AE1-4FCE-B6DA-4571A4417558}" destId="{CFED889A-3EDC-46E5-AA86-D1AAED21FE7A}" srcOrd="2" destOrd="0" presId="urn:microsoft.com/office/officeart/2005/8/layout/default#1"/>
    <dgm:cxn modelId="{56BA20B4-1B79-47ED-8C61-9F4947A075D8}" type="presParOf" srcId="{3FF1534B-1AE1-4FCE-B6DA-4571A4417558}" destId="{94B993A9-CDA9-457D-B794-B7C4DC2C9AF7}" srcOrd="3" destOrd="0" presId="urn:microsoft.com/office/officeart/2005/8/layout/default#1"/>
    <dgm:cxn modelId="{DD563B7C-BF2F-475A-AF2D-68190F50E4E3}" type="presParOf" srcId="{3FF1534B-1AE1-4FCE-B6DA-4571A4417558}" destId="{4969D93E-4A82-47F8-A901-11AA885F5450}" srcOrd="4" destOrd="0" presId="urn:microsoft.com/office/officeart/2005/8/layout/default#1"/>
    <dgm:cxn modelId="{8AA70338-261E-4D26-AFC8-D25583CD9E56}" type="presParOf" srcId="{3FF1534B-1AE1-4FCE-B6DA-4571A4417558}" destId="{1D72B240-3381-452C-AEC1-42BE6C709CD2}" srcOrd="5" destOrd="0" presId="urn:microsoft.com/office/officeart/2005/8/layout/default#1"/>
    <dgm:cxn modelId="{EA412609-31FC-42AC-AABE-DC16F7D18088}" type="presParOf" srcId="{3FF1534B-1AE1-4FCE-B6DA-4571A4417558}" destId="{96E6CEAE-B57B-4FAC-9ECD-40A6783EB556}" srcOrd="6"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6195433-0E12-4986-9597-DD5BD4E0F4C7}" type="doc">
      <dgm:prSet loTypeId="urn:microsoft.com/office/officeart/2005/8/layout/chevron1" loCatId="process" qsTypeId="urn:microsoft.com/office/officeart/2005/8/quickstyle/simple1" qsCatId="simple" csTypeId="urn:microsoft.com/office/officeart/2005/8/colors/accent1_2" csCatId="accent1" phldr="1"/>
      <dgm:spPr/>
    </dgm:pt>
    <dgm:pt modelId="{95169DB2-C6DC-430D-B6C9-4C634EC7E883}">
      <dgm:prSet phldrT="[Text]"/>
      <dgm:spPr/>
      <dgm:t>
        <a:bodyPr/>
        <a:lstStyle/>
        <a:p>
          <a:r>
            <a:rPr lang="en-US" dirty="0" smtClean="0"/>
            <a:t>Thesis</a:t>
          </a:r>
          <a:endParaRPr lang="en-US" dirty="0"/>
        </a:p>
      </dgm:t>
    </dgm:pt>
    <dgm:pt modelId="{4A945D32-5D21-4AF4-8CB2-DF2FBAB6BA2A}" type="parTrans" cxnId="{721EEC08-6D8F-4FAC-882E-94D91E5712CC}">
      <dgm:prSet/>
      <dgm:spPr/>
      <dgm:t>
        <a:bodyPr/>
        <a:lstStyle/>
        <a:p>
          <a:endParaRPr lang="en-US"/>
        </a:p>
      </dgm:t>
    </dgm:pt>
    <dgm:pt modelId="{33CD4AFF-EC23-4804-A71C-0CBBED2E195F}" type="sibTrans" cxnId="{721EEC08-6D8F-4FAC-882E-94D91E5712CC}">
      <dgm:prSet/>
      <dgm:spPr/>
      <dgm:t>
        <a:bodyPr/>
        <a:lstStyle/>
        <a:p>
          <a:endParaRPr lang="en-US"/>
        </a:p>
      </dgm:t>
    </dgm:pt>
    <dgm:pt modelId="{E34F70CE-FA38-4889-8305-D58C1A9DED8A}">
      <dgm:prSet phldrT="[Text]"/>
      <dgm:spPr/>
      <dgm:t>
        <a:bodyPr/>
        <a:lstStyle/>
        <a:p>
          <a:r>
            <a:rPr lang="en-US" dirty="0" smtClean="0"/>
            <a:t>Antithesis</a:t>
          </a:r>
          <a:endParaRPr lang="en-US" dirty="0"/>
        </a:p>
      </dgm:t>
    </dgm:pt>
    <dgm:pt modelId="{056FC24F-7823-47FE-A8E2-3DD10ACA4BF0}" type="parTrans" cxnId="{1FABC640-A88D-42CF-A92D-D2015F30FB51}">
      <dgm:prSet/>
      <dgm:spPr/>
      <dgm:t>
        <a:bodyPr/>
        <a:lstStyle/>
        <a:p>
          <a:endParaRPr lang="en-US"/>
        </a:p>
      </dgm:t>
    </dgm:pt>
    <dgm:pt modelId="{E5711EA3-3F28-4935-8CA3-A197D15FC905}" type="sibTrans" cxnId="{1FABC640-A88D-42CF-A92D-D2015F30FB51}">
      <dgm:prSet/>
      <dgm:spPr/>
      <dgm:t>
        <a:bodyPr/>
        <a:lstStyle/>
        <a:p>
          <a:endParaRPr lang="en-US"/>
        </a:p>
      </dgm:t>
    </dgm:pt>
    <dgm:pt modelId="{DF218953-1E94-48BD-A285-04AF26682D8A}">
      <dgm:prSet phldrT="[Text]"/>
      <dgm:spPr/>
      <dgm:t>
        <a:bodyPr/>
        <a:lstStyle/>
        <a:p>
          <a:r>
            <a:rPr lang="en-US" dirty="0" smtClean="0"/>
            <a:t>Synthesis</a:t>
          </a:r>
          <a:endParaRPr lang="en-US" dirty="0"/>
        </a:p>
      </dgm:t>
    </dgm:pt>
    <dgm:pt modelId="{C1746EFA-54C1-4306-91F0-E2906CCCC5A9}" type="parTrans" cxnId="{6B18FBF7-6713-4F5A-9661-1BC08CE74FA3}">
      <dgm:prSet/>
      <dgm:spPr/>
      <dgm:t>
        <a:bodyPr/>
        <a:lstStyle/>
        <a:p>
          <a:endParaRPr lang="en-US"/>
        </a:p>
      </dgm:t>
    </dgm:pt>
    <dgm:pt modelId="{257F4B43-3CBB-4D64-A0FC-C43026F0A793}" type="sibTrans" cxnId="{6B18FBF7-6713-4F5A-9661-1BC08CE74FA3}">
      <dgm:prSet/>
      <dgm:spPr/>
      <dgm:t>
        <a:bodyPr/>
        <a:lstStyle/>
        <a:p>
          <a:endParaRPr lang="en-US"/>
        </a:p>
      </dgm:t>
    </dgm:pt>
    <dgm:pt modelId="{713C69C4-D19D-41BD-84AF-E666223CE893}" type="pres">
      <dgm:prSet presAssocID="{76195433-0E12-4986-9597-DD5BD4E0F4C7}" presName="Name0" presStyleCnt="0">
        <dgm:presLayoutVars>
          <dgm:dir/>
          <dgm:animLvl val="lvl"/>
          <dgm:resizeHandles val="exact"/>
        </dgm:presLayoutVars>
      </dgm:prSet>
      <dgm:spPr/>
    </dgm:pt>
    <dgm:pt modelId="{BCDB5228-814F-4AF3-B32E-CD61CF6B89F4}" type="pres">
      <dgm:prSet presAssocID="{95169DB2-C6DC-430D-B6C9-4C634EC7E883}" presName="parTxOnly" presStyleLbl="node1" presStyleIdx="0" presStyleCnt="3" custLinFactNeighborX="-31608" custLinFactNeighborY="-9009">
        <dgm:presLayoutVars>
          <dgm:chMax val="0"/>
          <dgm:chPref val="0"/>
          <dgm:bulletEnabled val="1"/>
        </dgm:presLayoutVars>
      </dgm:prSet>
      <dgm:spPr/>
      <dgm:t>
        <a:bodyPr/>
        <a:lstStyle/>
        <a:p>
          <a:endParaRPr lang="en-US"/>
        </a:p>
      </dgm:t>
    </dgm:pt>
    <dgm:pt modelId="{95CA1CED-8433-4327-B745-331071A5CD83}" type="pres">
      <dgm:prSet presAssocID="{33CD4AFF-EC23-4804-A71C-0CBBED2E195F}" presName="parTxOnlySpace" presStyleCnt="0"/>
      <dgm:spPr/>
    </dgm:pt>
    <dgm:pt modelId="{0B927E2B-3D0D-489B-BF8F-E8A2B4A25685}" type="pres">
      <dgm:prSet presAssocID="{E34F70CE-FA38-4889-8305-D58C1A9DED8A}" presName="parTxOnly" presStyleLbl="node1" presStyleIdx="1" presStyleCnt="3">
        <dgm:presLayoutVars>
          <dgm:chMax val="0"/>
          <dgm:chPref val="0"/>
          <dgm:bulletEnabled val="1"/>
        </dgm:presLayoutVars>
      </dgm:prSet>
      <dgm:spPr/>
      <dgm:t>
        <a:bodyPr/>
        <a:lstStyle/>
        <a:p>
          <a:endParaRPr lang="en-US"/>
        </a:p>
      </dgm:t>
    </dgm:pt>
    <dgm:pt modelId="{DE361E90-3D6C-4F2A-BA3F-73C5CC9B5D4E}" type="pres">
      <dgm:prSet presAssocID="{E5711EA3-3F28-4935-8CA3-A197D15FC905}" presName="parTxOnlySpace" presStyleCnt="0"/>
      <dgm:spPr/>
    </dgm:pt>
    <dgm:pt modelId="{EE85353F-0BE3-4E37-BA90-FA96B812AE57}" type="pres">
      <dgm:prSet presAssocID="{DF218953-1E94-48BD-A285-04AF26682D8A}" presName="parTxOnly" presStyleLbl="node1" presStyleIdx="2" presStyleCnt="3">
        <dgm:presLayoutVars>
          <dgm:chMax val="0"/>
          <dgm:chPref val="0"/>
          <dgm:bulletEnabled val="1"/>
        </dgm:presLayoutVars>
      </dgm:prSet>
      <dgm:spPr/>
      <dgm:t>
        <a:bodyPr/>
        <a:lstStyle/>
        <a:p>
          <a:endParaRPr lang="en-US"/>
        </a:p>
      </dgm:t>
    </dgm:pt>
  </dgm:ptLst>
  <dgm:cxnLst>
    <dgm:cxn modelId="{721EEC08-6D8F-4FAC-882E-94D91E5712CC}" srcId="{76195433-0E12-4986-9597-DD5BD4E0F4C7}" destId="{95169DB2-C6DC-430D-B6C9-4C634EC7E883}" srcOrd="0" destOrd="0" parTransId="{4A945D32-5D21-4AF4-8CB2-DF2FBAB6BA2A}" sibTransId="{33CD4AFF-EC23-4804-A71C-0CBBED2E195F}"/>
    <dgm:cxn modelId="{0B7F6995-ADA0-4838-9BA4-61B6F8E613FD}" type="presOf" srcId="{E34F70CE-FA38-4889-8305-D58C1A9DED8A}" destId="{0B927E2B-3D0D-489B-BF8F-E8A2B4A25685}" srcOrd="0" destOrd="0" presId="urn:microsoft.com/office/officeart/2005/8/layout/chevron1"/>
    <dgm:cxn modelId="{F9143534-5999-48F5-8E99-1714868B2230}" type="presOf" srcId="{76195433-0E12-4986-9597-DD5BD4E0F4C7}" destId="{713C69C4-D19D-41BD-84AF-E666223CE893}" srcOrd="0" destOrd="0" presId="urn:microsoft.com/office/officeart/2005/8/layout/chevron1"/>
    <dgm:cxn modelId="{ECB232CE-291A-4E6D-A9EE-3D5CA923A974}" type="presOf" srcId="{95169DB2-C6DC-430D-B6C9-4C634EC7E883}" destId="{BCDB5228-814F-4AF3-B32E-CD61CF6B89F4}" srcOrd="0" destOrd="0" presId="urn:microsoft.com/office/officeart/2005/8/layout/chevron1"/>
    <dgm:cxn modelId="{6B18FBF7-6713-4F5A-9661-1BC08CE74FA3}" srcId="{76195433-0E12-4986-9597-DD5BD4E0F4C7}" destId="{DF218953-1E94-48BD-A285-04AF26682D8A}" srcOrd="2" destOrd="0" parTransId="{C1746EFA-54C1-4306-91F0-E2906CCCC5A9}" sibTransId="{257F4B43-3CBB-4D64-A0FC-C43026F0A793}"/>
    <dgm:cxn modelId="{1FABC640-A88D-42CF-A92D-D2015F30FB51}" srcId="{76195433-0E12-4986-9597-DD5BD4E0F4C7}" destId="{E34F70CE-FA38-4889-8305-D58C1A9DED8A}" srcOrd="1" destOrd="0" parTransId="{056FC24F-7823-47FE-A8E2-3DD10ACA4BF0}" sibTransId="{E5711EA3-3F28-4935-8CA3-A197D15FC905}"/>
    <dgm:cxn modelId="{71C7B017-2CAB-42DC-B794-76D2CB5ADF13}" type="presOf" srcId="{DF218953-1E94-48BD-A285-04AF26682D8A}" destId="{EE85353F-0BE3-4E37-BA90-FA96B812AE57}" srcOrd="0" destOrd="0" presId="urn:microsoft.com/office/officeart/2005/8/layout/chevron1"/>
    <dgm:cxn modelId="{76E1CD60-EBCB-43D4-A7DA-FD0683A538B3}" type="presParOf" srcId="{713C69C4-D19D-41BD-84AF-E666223CE893}" destId="{BCDB5228-814F-4AF3-B32E-CD61CF6B89F4}" srcOrd="0" destOrd="0" presId="urn:microsoft.com/office/officeart/2005/8/layout/chevron1"/>
    <dgm:cxn modelId="{FA00B815-EA78-4352-9533-CBB88F3AA69E}" type="presParOf" srcId="{713C69C4-D19D-41BD-84AF-E666223CE893}" destId="{95CA1CED-8433-4327-B745-331071A5CD83}" srcOrd="1" destOrd="0" presId="urn:microsoft.com/office/officeart/2005/8/layout/chevron1"/>
    <dgm:cxn modelId="{C553AEC7-42DE-4E86-8FE6-07765AB48BBE}" type="presParOf" srcId="{713C69C4-D19D-41BD-84AF-E666223CE893}" destId="{0B927E2B-3D0D-489B-BF8F-E8A2B4A25685}" srcOrd="2" destOrd="0" presId="urn:microsoft.com/office/officeart/2005/8/layout/chevron1"/>
    <dgm:cxn modelId="{58A42707-83E5-47D0-A14A-FB928229E9FB}" type="presParOf" srcId="{713C69C4-D19D-41BD-84AF-E666223CE893}" destId="{DE361E90-3D6C-4F2A-BA3F-73C5CC9B5D4E}" srcOrd="3" destOrd="0" presId="urn:microsoft.com/office/officeart/2005/8/layout/chevron1"/>
    <dgm:cxn modelId="{38292A3A-0E8A-4EC1-8A31-E511D99228C6}" type="presParOf" srcId="{713C69C4-D19D-41BD-84AF-E666223CE893}" destId="{EE85353F-0BE3-4E37-BA90-FA96B812AE57}"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5A9331-C950-4682-B295-B493C44C9A9D}">
      <dsp:nvSpPr>
        <dsp:cNvPr id="0" name=""/>
        <dsp:cNvSpPr/>
      </dsp:nvSpPr>
      <dsp:spPr>
        <a:xfrm>
          <a:off x="0" y="136740"/>
          <a:ext cx="9144000" cy="710336"/>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US" sz="3500" kern="1200" dirty="0" smtClean="0"/>
            <a:t>Use of the Production Possibilities Curve</a:t>
          </a:r>
          <a:endParaRPr lang="en-US" sz="3500" kern="1200" dirty="0"/>
        </a:p>
      </dsp:txBody>
      <dsp:txXfrm>
        <a:off x="0" y="136740"/>
        <a:ext cx="9144000" cy="710336"/>
      </dsp:txXfrm>
    </dsp:sp>
    <dsp:sp modelId="{65E645F4-41A9-48B8-8A9D-70E69CAC53C0}">
      <dsp:nvSpPr>
        <dsp:cNvPr id="0" name=""/>
        <dsp:cNvSpPr/>
      </dsp:nvSpPr>
      <dsp:spPr>
        <a:xfrm>
          <a:off x="4464" y="1120559"/>
          <a:ext cx="3045023" cy="2640330"/>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latin typeface="Adobe Garamond Pro" pitchFamily="18" charset="0"/>
            </a:rPr>
            <a:t>Cost</a:t>
          </a:r>
        </a:p>
        <a:p>
          <a:pPr lvl="0" algn="ctr" defTabSz="977900">
            <a:lnSpc>
              <a:spcPct val="90000"/>
            </a:lnSpc>
            <a:spcBef>
              <a:spcPct val="0"/>
            </a:spcBef>
            <a:spcAft>
              <a:spcPct val="35000"/>
            </a:spcAft>
          </a:pPr>
          <a:r>
            <a:rPr lang="en-US" sz="2200" i="0" kern="1200" dirty="0" smtClean="0">
              <a:latin typeface="Adobe Garamond Pro" pitchFamily="18" charset="0"/>
            </a:rPr>
            <a:t>Alternative good or service given up as a result of a decision. </a:t>
          </a:r>
        </a:p>
        <a:p>
          <a:pPr lvl="0" algn="ctr" defTabSz="977900">
            <a:lnSpc>
              <a:spcPct val="90000"/>
            </a:lnSpc>
            <a:spcBef>
              <a:spcPct val="0"/>
            </a:spcBef>
            <a:spcAft>
              <a:spcPct val="35000"/>
            </a:spcAft>
          </a:pPr>
          <a:r>
            <a:rPr lang="en-US" sz="2200" kern="1200" dirty="0" smtClean="0">
              <a:latin typeface="Adobe Garamond Pro" pitchFamily="18" charset="0"/>
            </a:rPr>
            <a:t>Every point on the PPF indicates a cost in on item or another. </a:t>
          </a:r>
        </a:p>
      </dsp:txBody>
      <dsp:txXfrm>
        <a:off x="4464" y="1120559"/>
        <a:ext cx="3045023" cy="2640330"/>
      </dsp:txXfrm>
    </dsp:sp>
    <dsp:sp modelId="{BD17A301-705E-4AD8-AA0D-71CE00D27D41}">
      <dsp:nvSpPr>
        <dsp:cNvPr id="0" name=""/>
        <dsp:cNvSpPr/>
      </dsp:nvSpPr>
      <dsp:spPr>
        <a:xfrm>
          <a:off x="3049488" y="1120559"/>
          <a:ext cx="3045023" cy="2640330"/>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endParaRPr lang="en-US" sz="2200" kern="1200" dirty="0" smtClean="0">
            <a:latin typeface="Adobe Garamond Pro" pitchFamily="18" charset="0"/>
          </a:endParaRPr>
        </a:p>
        <a:p>
          <a:pPr lvl="0" algn="ctr" defTabSz="977900">
            <a:lnSpc>
              <a:spcPct val="90000"/>
            </a:lnSpc>
            <a:spcBef>
              <a:spcPct val="0"/>
            </a:spcBef>
            <a:spcAft>
              <a:spcPct val="35000"/>
            </a:spcAft>
          </a:pPr>
          <a:endParaRPr lang="en-US" sz="2200" kern="1200" dirty="0" smtClean="0">
            <a:latin typeface="Adobe Garamond Pro" pitchFamily="18" charset="0"/>
          </a:endParaRPr>
        </a:p>
        <a:p>
          <a:pPr lvl="0" algn="ctr" defTabSz="977900">
            <a:lnSpc>
              <a:spcPct val="90000"/>
            </a:lnSpc>
            <a:spcBef>
              <a:spcPct val="0"/>
            </a:spcBef>
            <a:spcAft>
              <a:spcPct val="35000"/>
            </a:spcAft>
          </a:pPr>
          <a:r>
            <a:rPr lang="en-US" sz="2200" kern="1200" dirty="0" smtClean="0">
              <a:latin typeface="Adobe Garamond Pro" pitchFamily="18" charset="0"/>
            </a:rPr>
            <a:t>Efficiency</a:t>
          </a:r>
        </a:p>
        <a:p>
          <a:pPr lvl="0" algn="ctr" defTabSz="977900">
            <a:lnSpc>
              <a:spcPct val="90000"/>
            </a:lnSpc>
            <a:spcBef>
              <a:spcPct val="0"/>
            </a:spcBef>
            <a:spcAft>
              <a:spcPct val="35000"/>
            </a:spcAft>
          </a:pPr>
          <a:r>
            <a:rPr lang="en-US" sz="2200" kern="1200" dirty="0" smtClean="0">
              <a:latin typeface="Adobe Garamond Pro" pitchFamily="18" charset="0"/>
            </a:rPr>
            <a:t>Maximum production or output of goods and services.</a:t>
          </a:r>
        </a:p>
        <a:p>
          <a:pPr lvl="0" algn="ctr" defTabSz="977900">
            <a:lnSpc>
              <a:spcPct val="90000"/>
            </a:lnSpc>
            <a:spcBef>
              <a:spcPct val="0"/>
            </a:spcBef>
            <a:spcAft>
              <a:spcPct val="35000"/>
            </a:spcAft>
          </a:pPr>
          <a:r>
            <a:rPr lang="en-US" sz="2200" kern="1200" dirty="0" smtClean="0">
              <a:latin typeface="Adobe Garamond Pro" pitchFamily="18" charset="0"/>
            </a:rPr>
            <a:t>Any point on the PPF</a:t>
          </a:r>
        </a:p>
        <a:p>
          <a:pPr lvl="0" algn="ctr" defTabSz="977900">
            <a:lnSpc>
              <a:spcPct val="90000"/>
            </a:lnSpc>
            <a:spcBef>
              <a:spcPct val="0"/>
            </a:spcBef>
            <a:spcAft>
              <a:spcPct val="35000"/>
            </a:spcAft>
          </a:pPr>
          <a:r>
            <a:rPr lang="en-US" sz="2200" i="1" kern="1200" dirty="0" smtClean="0">
              <a:latin typeface="Adobe Garamond Pro" pitchFamily="18" charset="0"/>
            </a:rPr>
            <a:t>Underutilization </a:t>
          </a:r>
        </a:p>
        <a:p>
          <a:pPr lvl="0" algn="ctr" defTabSz="977900">
            <a:lnSpc>
              <a:spcPct val="90000"/>
            </a:lnSpc>
            <a:spcBef>
              <a:spcPct val="0"/>
            </a:spcBef>
            <a:spcAft>
              <a:spcPct val="35000"/>
            </a:spcAft>
          </a:pPr>
          <a:endParaRPr lang="en-US" sz="2100" kern="1200" dirty="0" smtClean="0">
            <a:latin typeface="Tahoma" pitchFamily="34" charset="0"/>
          </a:endParaRPr>
        </a:p>
        <a:p>
          <a:pPr lvl="0" algn="ctr" defTabSz="977900">
            <a:lnSpc>
              <a:spcPct val="90000"/>
            </a:lnSpc>
            <a:spcBef>
              <a:spcPct val="0"/>
            </a:spcBef>
            <a:spcAft>
              <a:spcPct val="35000"/>
            </a:spcAft>
          </a:pPr>
          <a:r>
            <a:rPr lang="en-US" sz="2100" kern="1200" dirty="0" smtClean="0"/>
            <a:t> </a:t>
          </a:r>
          <a:endParaRPr lang="en-US" sz="2100" kern="1200" dirty="0"/>
        </a:p>
      </dsp:txBody>
      <dsp:txXfrm>
        <a:off x="3049488" y="1120559"/>
        <a:ext cx="3045023" cy="2640330"/>
      </dsp:txXfrm>
    </dsp:sp>
    <dsp:sp modelId="{D0F21BB4-786A-4163-B63C-5E6769F94B31}">
      <dsp:nvSpPr>
        <dsp:cNvPr id="0" name=""/>
        <dsp:cNvSpPr/>
      </dsp:nvSpPr>
      <dsp:spPr>
        <a:xfrm>
          <a:off x="6094511" y="1120559"/>
          <a:ext cx="3045023" cy="2640330"/>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latin typeface="Adobe Garamond Pro" pitchFamily="18" charset="0"/>
            </a:rPr>
            <a:t>Growth</a:t>
          </a:r>
        </a:p>
        <a:p>
          <a:pPr lvl="0" algn="ctr" defTabSz="977900">
            <a:lnSpc>
              <a:spcPct val="90000"/>
            </a:lnSpc>
            <a:spcBef>
              <a:spcPct val="0"/>
            </a:spcBef>
            <a:spcAft>
              <a:spcPct val="35000"/>
            </a:spcAft>
          </a:pPr>
          <a:r>
            <a:rPr lang="en-US" sz="2200" kern="1200" dirty="0" smtClean="0">
              <a:latin typeface="Adobe Garamond Pro" pitchFamily="18" charset="0"/>
            </a:rPr>
            <a:t>Expanding the ability to produce. </a:t>
          </a:r>
        </a:p>
        <a:p>
          <a:pPr lvl="0" algn="ctr" defTabSz="977900">
            <a:lnSpc>
              <a:spcPct val="90000"/>
            </a:lnSpc>
            <a:spcBef>
              <a:spcPct val="0"/>
            </a:spcBef>
            <a:spcAft>
              <a:spcPct val="35000"/>
            </a:spcAft>
          </a:pPr>
          <a:r>
            <a:rPr lang="en-US" sz="2200" kern="1200" dirty="0" smtClean="0">
              <a:latin typeface="Adobe Garamond Pro" pitchFamily="18" charset="0"/>
            </a:rPr>
            <a:t> Shift of the entire PPF to the right</a:t>
          </a:r>
        </a:p>
        <a:p>
          <a:pPr lvl="0" algn="ctr" defTabSz="977900">
            <a:lnSpc>
              <a:spcPct val="90000"/>
            </a:lnSpc>
            <a:spcBef>
              <a:spcPct val="0"/>
            </a:spcBef>
            <a:spcAft>
              <a:spcPct val="35000"/>
            </a:spcAft>
          </a:pPr>
          <a:r>
            <a:rPr lang="en-US" sz="2200" kern="1200" dirty="0" smtClean="0">
              <a:latin typeface="Adobe Garamond Pro" pitchFamily="18" charset="0"/>
            </a:rPr>
            <a:t>Resources/Technology    </a:t>
          </a:r>
          <a:endParaRPr lang="en-US" sz="2200" kern="1200" dirty="0">
            <a:latin typeface="Adobe Garamond Pro" pitchFamily="18" charset="0"/>
          </a:endParaRPr>
        </a:p>
      </dsp:txBody>
      <dsp:txXfrm>
        <a:off x="6094511" y="1120559"/>
        <a:ext cx="3045023" cy="2640330"/>
      </dsp:txXfrm>
    </dsp:sp>
    <dsp:sp modelId="{CFB7182A-56BF-4387-9C9C-604FBAF77EFC}">
      <dsp:nvSpPr>
        <dsp:cNvPr id="0" name=""/>
        <dsp:cNvSpPr/>
      </dsp:nvSpPr>
      <dsp:spPr>
        <a:xfrm>
          <a:off x="0" y="3657599"/>
          <a:ext cx="9144000" cy="293370"/>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CE44FC-93F1-495C-BB62-F6E8D81E381F}">
      <dsp:nvSpPr>
        <dsp:cNvPr id="0" name=""/>
        <dsp:cNvSpPr/>
      </dsp:nvSpPr>
      <dsp:spPr>
        <a:xfrm>
          <a:off x="838202" y="6"/>
          <a:ext cx="3513832" cy="2108299"/>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t>Traditional</a:t>
          </a:r>
          <a:endParaRPr lang="en-US" sz="3100" kern="1200" dirty="0"/>
        </a:p>
      </dsp:txBody>
      <dsp:txXfrm>
        <a:off x="838202" y="6"/>
        <a:ext cx="3513832" cy="2108299"/>
      </dsp:txXfrm>
    </dsp:sp>
    <dsp:sp modelId="{CFED889A-3EDC-46E5-AA86-D1AAED21FE7A}">
      <dsp:nvSpPr>
        <dsp:cNvPr id="0" name=""/>
        <dsp:cNvSpPr/>
      </dsp:nvSpPr>
      <dsp:spPr>
        <a:xfrm>
          <a:off x="4747691" y="2009"/>
          <a:ext cx="3513832" cy="2108299"/>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t>Free Market</a:t>
          </a:r>
          <a:endParaRPr lang="en-US" sz="3100" kern="1200" dirty="0"/>
        </a:p>
      </dsp:txBody>
      <dsp:txXfrm>
        <a:off x="4747691" y="2009"/>
        <a:ext cx="3513832" cy="2108299"/>
      </dsp:txXfrm>
    </dsp:sp>
    <dsp:sp modelId="{4969D93E-4A82-47F8-A901-11AA885F5450}">
      <dsp:nvSpPr>
        <dsp:cNvPr id="0" name=""/>
        <dsp:cNvSpPr/>
      </dsp:nvSpPr>
      <dsp:spPr>
        <a:xfrm>
          <a:off x="882476" y="2461691"/>
          <a:ext cx="3513832" cy="2108299"/>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t>Command/Centrally Planned</a:t>
          </a:r>
          <a:endParaRPr lang="en-US" sz="3100" kern="1200" dirty="0"/>
        </a:p>
      </dsp:txBody>
      <dsp:txXfrm>
        <a:off x="882476" y="2461691"/>
        <a:ext cx="3513832" cy="2108299"/>
      </dsp:txXfrm>
    </dsp:sp>
    <dsp:sp modelId="{96E6CEAE-B57B-4FAC-9ECD-40A6783EB556}">
      <dsp:nvSpPr>
        <dsp:cNvPr id="0" name=""/>
        <dsp:cNvSpPr/>
      </dsp:nvSpPr>
      <dsp:spPr>
        <a:xfrm>
          <a:off x="4747691" y="2461691"/>
          <a:ext cx="3513832" cy="2108299"/>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t>Mixed </a:t>
          </a:r>
          <a:endParaRPr lang="en-US" sz="3100" kern="1200" dirty="0"/>
        </a:p>
      </dsp:txBody>
      <dsp:txXfrm>
        <a:off x="4747691" y="2461691"/>
        <a:ext cx="3513832" cy="21082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DB5228-814F-4AF3-B32E-CD61CF6B89F4}">
      <dsp:nvSpPr>
        <dsp:cNvPr id="0" name=""/>
        <dsp:cNvSpPr/>
      </dsp:nvSpPr>
      <dsp:spPr>
        <a:xfrm>
          <a:off x="0" y="0"/>
          <a:ext cx="2475048" cy="762000"/>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2017" tIns="44006" rIns="44006" bIns="44006" numCol="1" spcCol="1270" anchor="ctr" anchorCtr="0">
          <a:noAutofit/>
        </a:bodyPr>
        <a:lstStyle/>
        <a:p>
          <a:pPr lvl="0" algn="ctr" defTabSz="1466850">
            <a:lnSpc>
              <a:spcPct val="90000"/>
            </a:lnSpc>
            <a:spcBef>
              <a:spcPct val="0"/>
            </a:spcBef>
            <a:spcAft>
              <a:spcPct val="35000"/>
            </a:spcAft>
          </a:pPr>
          <a:r>
            <a:rPr lang="en-US" sz="3300" kern="1200" dirty="0" smtClean="0"/>
            <a:t>Thesis</a:t>
          </a:r>
          <a:endParaRPr lang="en-US" sz="3300" kern="1200" dirty="0"/>
        </a:p>
      </dsp:txBody>
      <dsp:txXfrm>
        <a:off x="381000" y="0"/>
        <a:ext cx="1713048" cy="762000"/>
      </dsp:txXfrm>
    </dsp:sp>
    <dsp:sp modelId="{0B927E2B-3D0D-489B-BF8F-E8A2B4A25685}">
      <dsp:nvSpPr>
        <dsp:cNvPr id="0" name=""/>
        <dsp:cNvSpPr/>
      </dsp:nvSpPr>
      <dsp:spPr>
        <a:xfrm>
          <a:off x="2229575" y="0"/>
          <a:ext cx="2475048" cy="762000"/>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2017" tIns="44006" rIns="44006" bIns="44006" numCol="1" spcCol="1270" anchor="ctr" anchorCtr="0">
          <a:noAutofit/>
        </a:bodyPr>
        <a:lstStyle/>
        <a:p>
          <a:pPr lvl="0" algn="ctr" defTabSz="1466850">
            <a:lnSpc>
              <a:spcPct val="90000"/>
            </a:lnSpc>
            <a:spcBef>
              <a:spcPct val="0"/>
            </a:spcBef>
            <a:spcAft>
              <a:spcPct val="35000"/>
            </a:spcAft>
          </a:pPr>
          <a:r>
            <a:rPr lang="en-US" sz="3300" kern="1200" dirty="0" smtClean="0"/>
            <a:t>Antithesis</a:t>
          </a:r>
          <a:endParaRPr lang="en-US" sz="3300" kern="1200" dirty="0"/>
        </a:p>
      </dsp:txBody>
      <dsp:txXfrm>
        <a:off x="2610575" y="0"/>
        <a:ext cx="1713048" cy="762000"/>
      </dsp:txXfrm>
    </dsp:sp>
    <dsp:sp modelId="{EE85353F-0BE3-4E37-BA90-FA96B812AE57}">
      <dsp:nvSpPr>
        <dsp:cNvPr id="0" name=""/>
        <dsp:cNvSpPr/>
      </dsp:nvSpPr>
      <dsp:spPr>
        <a:xfrm>
          <a:off x="4457119" y="0"/>
          <a:ext cx="2475048" cy="762000"/>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2017" tIns="44006" rIns="44006" bIns="44006" numCol="1" spcCol="1270" anchor="ctr" anchorCtr="0">
          <a:noAutofit/>
        </a:bodyPr>
        <a:lstStyle/>
        <a:p>
          <a:pPr lvl="0" algn="ctr" defTabSz="1466850">
            <a:lnSpc>
              <a:spcPct val="90000"/>
            </a:lnSpc>
            <a:spcBef>
              <a:spcPct val="0"/>
            </a:spcBef>
            <a:spcAft>
              <a:spcPct val="35000"/>
            </a:spcAft>
          </a:pPr>
          <a:r>
            <a:rPr lang="en-US" sz="3300" kern="1200" dirty="0" smtClean="0"/>
            <a:t>Synthesis</a:t>
          </a:r>
          <a:endParaRPr lang="en-US" sz="3300" kern="1200" dirty="0"/>
        </a:p>
      </dsp:txBody>
      <dsp:txXfrm>
        <a:off x="4838119" y="0"/>
        <a:ext cx="1713048" cy="762000"/>
      </dsp:txXfrm>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9A0DF80-4178-4D6B-92BE-69B32048C845}" type="datetimeFigureOut">
              <a:rPr lang="en-US" smtClean="0"/>
              <a:pPr/>
              <a:t>4/15/2013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3FAC571-75FB-4835-B71C-1ACBC49C9A85}" type="slidenum">
              <a:rPr lang="en-US" smtClean="0"/>
              <a:pPr/>
              <a:t>‹#›</a:t>
            </a:fld>
            <a:endParaRPr lang="en-US"/>
          </a:p>
        </p:txBody>
      </p:sp>
    </p:spTree>
    <p:extLst>
      <p:ext uri="{BB962C8B-B14F-4D97-AF65-F5344CB8AC3E}">
        <p14:creationId xmlns:p14="http://schemas.microsoft.com/office/powerpoint/2010/main" val="4517865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D17C07-28B7-4853-973D-A33B97360223}" type="datetimeFigureOut">
              <a:rPr lang="en-US" smtClean="0"/>
              <a:pPr/>
              <a:t>4/15/2013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7BBAA6-4AD5-450C-BE72-BC6F19FC7622}" type="slidenum">
              <a:rPr lang="en-US" smtClean="0"/>
              <a:pPr/>
              <a:t>‹#›</a:t>
            </a:fld>
            <a:endParaRPr lang="en-US"/>
          </a:p>
        </p:txBody>
      </p:sp>
    </p:spTree>
    <p:extLst>
      <p:ext uri="{BB962C8B-B14F-4D97-AF65-F5344CB8AC3E}">
        <p14:creationId xmlns:p14="http://schemas.microsoft.com/office/powerpoint/2010/main" val="9918820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87BBAA6-4AD5-450C-BE72-BC6F19FC7622}" type="slidenum">
              <a:rPr lang="en-US" smtClean="0"/>
              <a:pPr/>
              <a:t>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249F2013-9C93-4E3C-BC0E-617F21D023B8}" type="datetimeFigureOut">
              <a:rPr lang="en-US" smtClean="0"/>
              <a:pPr/>
              <a:t>4/15/2013</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E73D774-1815-4262-A9AF-D52831FC688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49F2013-9C93-4E3C-BC0E-617F21D023B8}" type="datetimeFigureOut">
              <a:rPr lang="en-US" smtClean="0"/>
              <a:pPr/>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73D774-1815-4262-A9AF-D52831FC688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249F2013-9C93-4E3C-BC0E-617F21D023B8}" type="datetimeFigureOut">
              <a:rPr lang="en-US" smtClean="0"/>
              <a:pPr/>
              <a:t>4/15/2013</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2E73D774-1815-4262-A9AF-D52831FC688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49F2013-9C93-4E3C-BC0E-617F21D023B8}" type="datetimeFigureOut">
              <a:rPr lang="en-US" smtClean="0"/>
              <a:pPr/>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E73D774-1815-4262-A9AF-D52831FC6883}"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249F2013-9C93-4E3C-BC0E-617F21D023B8}" type="datetimeFigureOut">
              <a:rPr lang="en-US" smtClean="0"/>
              <a:pPr/>
              <a:t>4/15/2013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E73D774-1815-4262-A9AF-D52831FC6883}"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249F2013-9C93-4E3C-BC0E-617F21D023B8}" type="datetimeFigureOut">
              <a:rPr lang="en-US" smtClean="0"/>
              <a:pPr/>
              <a:t>4/15/2013</a:t>
            </a:fld>
            <a:endParaRPr lang="en-US"/>
          </a:p>
        </p:txBody>
      </p:sp>
      <p:sp>
        <p:nvSpPr>
          <p:cNvPr id="10" name="Slide Number Placeholder 9"/>
          <p:cNvSpPr>
            <a:spLocks noGrp="1"/>
          </p:cNvSpPr>
          <p:nvPr>
            <p:ph type="sldNum" sz="quarter" idx="16"/>
          </p:nvPr>
        </p:nvSpPr>
        <p:spPr/>
        <p:txBody>
          <a:bodyPr rtlCol="0"/>
          <a:lstStyle/>
          <a:p>
            <a:fld id="{2E73D774-1815-4262-A9AF-D52831FC6883}"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249F2013-9C93-4E3C-BC0E-617F21D023B8}" type="datetimeFigureOut">
              <a:rPr lang="en-US" smtClean="0"/>
              <a:pPr/>
              <a:t>4/15/2013</a:t>
            </a:fld>
            <a:endParaRPr lang="en-US"/>
          </a:p>
        </p:txBody>
      </p:sp>
      <p:sp>
        <p:nvSpPr>
          <p:cNvPr id="12" name="Slide Number Placeholder 11"/>
          <p:cNvSpPr>
            <a:spLocks noGrp="1"/>
          </p:cNvSpPr>
          <p:nvPr>
            <p:ph type="sldNum" sz="quarter" idx="16"/>
          </p:nvPr>
        </p:nvSpPr>
        <p:spPr/>
        <p:txBody>
          <a:bodyPr rtlCol="0"/>
          <a:lstStyle/>
          <a:p>
            <a:fld id="{2E73D774-1815-4262-A9AF-D52831FC6883}"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49F2013-9C93-4E3C-BC0E-617F21D023B8}" type="datetimeFigureOut">
              <a:rPr lang="en-US" smtClean="0"/>
              <a:pPr/>
              <a:t>4/15/2013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E73D774-1815-4262-A9AF-D52831FC688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9F2013-9C93-4E3C-BC0E-617F21D023B8}" type="datetimeFigureOut">
              <a:rPr lang="en-US" smtClean="0"/>
              <a:pPr/>
              <a:t>4/15/2013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E73D774-1815-4262-A9AF-D52831FC688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49F2013-9C93-4E3C-BC0E-617F21D023B8}" type="datetimeFigureOut">
              <a:rPr lang="en-US" smtClean="0"/>
              <a:pPr/>
              <a:t>4/15/2013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E73D774-1815-4262-A9AF-D52831FC6883}"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249F2013-9C93-4E3C-BC0E-617F21D023B8}" type="datetimeFigureOut">
              <a:rPr lang="en-US" smtClean="0"/>
              <a:pPr/>
              <a:t>4/15/2013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E73D774-1815-4262-A9AF-D52831FC6883}"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249F2013-9C93-4E3C-BC0E-617F21D023B8}" type="datetimeFigureOut">
              <a:rPr lang="en-US" smtClean="0"/>
              <a:pPr/>
              <a:t>4/15/2013</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E73D774-1815-4262-A9AF-D52831FC688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youtube.com/watch?v=h6t3lSlMHkQ"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images.google.com/imgres?imgurl=http://upload.wikimedia.org/wikipedia/commons/archive/0/0a/20080906144305!AdamSmith.jpg&amp;imgrefurl=http://commons.wikimedia.org/wiki/File:AdamSmith.jpg&amp;usg=__-sgkBjSsvjtc8QByPvd17fpXaPI=&amp;h=2173&amp;w=1456&amp;sz=494&amp;hl=en&amp;start=4&amp;um=1&amp;itbs=1&amp;tbnid=GEnEE6RcEPZp8M:&amp;tbnh=150&amp;tbnw=101&amp;prev=/images?q=adam+smith&amp;imgsz=l&amp;hl=en&amp;safe=active&amp;sa=N&amp;tbo=1&amp;um=1"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youtube.com/watch?v=4wp3m1vg06Q" TargetMode="External"/><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Layout" Target="../slideLayouts/slideLayout2.xml"/><Relationship Id="rId5" Type="http://schemas.openxmlformats.org/officeDocument/2006/relationships/image" Target="../media/image11.wmf"/><Relationship Id="rId4" Type="http://schemas.openxmlformats.org/officeDocument/2006/relationships/image" Target="../media/image10.wmf"/></Relationships>
</file>

<file path=ppt/slides/_rels/slide24.xml.rels><?xml version="1.0" encoding="UTF-8" standalone="yes"?>
<Relationships xmlns="http://schemas.openxmlformats.org/package/2006/relationships"><Relationship Id="rId2" Type="http://schemas.openxmlformats.org/officeDocument/2006/relationships/hyperlink" Target="http://www.npr.org/templates/story/story.php?storyId=105783108"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youtube.com/watch?v=SREaI1aa_FQ&amp;feature=related"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hyperlink" Target="http://www.anu.edu.au/polsci/marx/classics/manifesto.html"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8ItRrO6P1W4"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Economic%20Freedom%20Map.pdf" TargetMode="External"/><Relationship Id="rId2" Type="http://schemas.openxmlformats.org/officeDocument/2006/relationships/hyperlink" Target="http://www.heritage.org/Index/TopTen.aspx"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www.npr.org/templates/player/mediaPlayer.html?action=1&amp;t=1&amp;islist=false&amp;id=122843914&amp;m=122843975"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png"/><Relationship Id="rId7" Type="http://schemas.openxmlformats.org/officeDocument/2006/relationships/diagramColors" Target="../diagrams/colors1.xml"/><Relationship Id="rId2" Type="http://schemas.openxmlformats.org/officeDocument/2006/relationships/hyperlink" Target="http://www.eoearth.org/image/Society%E2%80%99s_Production_Possibilities_Frontier_graph.gif" TargetMode="Externa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Unit 1: Introduction to economics </a:t>
            </a:r>
            <a:endParaRPr lang="en-US" dirty="0"/>
          </a:p>
        </p:txBody>
      </p:sp>
      <p:sp>
        <p:nvSpPr>
          <p:cNvPr id="3" name="Subtitle 2"/>
          <p:cNvSpPr>
            <a:spLocks noGrp="1"/>
          </p:cNvSpPr>
          <p:nvPr>
            <p:ph type="subTitle" idx="1"/>
          </p:nvPr>
        </p:nvSpPr>
        <p:spPr/>
        <p:txBody>
          <a:bodyPr/>
          <a:lstStyle/>
          <a:p>
            <a:r>
              <a:rPr lang="en-US" dirty="0" smtClean="0"/>
              <a:t>Honors Economics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pPr algn="r"/>
            <a:r>
              <a:rPr lang="en-US" dirty="0" smtClean="0"/>
              <a:t>Chapter 2</a:t>
            </a:r>
            <a:endParaRPr lang="en-US" dirty="0"/>
          </a:p>
        </p:txBody>
      </p:sp>
      <p:sp>
        <p:nvSpPr>
          <p:cNvPr id="6" name="Title 5"/>
          <p:cNvSpPr>
            <a:spLocks noGrp="1"/>
          </p:cNvSpPr>
          <p:nvPr>
            <p:ph type="ctrTitle"/>
          </p:nvPr>
        </p:nvSpPr>
        <p:spPr/>
        <p:txBody>
          <a:bodyPr/>
          <a:lstStyle/>
          <a:p>
            <a:r>
              <a:rPr lang="en-US" dirty="0" smtClean="0"/>
              <a:t>Economic Systems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09600" y="76200"/>
            <a:ext cx="8534400" cy="1143000"/>
          </a:xfrm>
          <a:noFill/>
          <a:ln>
            <a:solidFill>
              <a:schemeClr val="bg1"/>
            </a:solidFill>
          </a:ln>
        </p:spPr>
        <p:style>
          <a:lnRef idx="3">
            <a:schemeClr val="lt1"/>
          </a:lnRef>
          <a:fillRef idx="1">
            <a:schemeClr val="accent1"/>
          </a:fillRef>
          <a:effectRef idx="1">
            <a:schemeClr val="accent1"/>
          </a:effectRef>
          <a:fontRef idx="minor">
            <a:schemeClr val="lt1"/>
          </a:fontRef>
        </p:style>
        <p:txBody>
          <a:bodyPr>
            <a:normAutofit/>
          </a:bodyPr>
          <a:lstStyle/>
          <a:p>
            <a:r>
              <a:rPr lang="en-US" dirty="0">
                <a:solidFill>
                  <a:sysClr val="windowText" lastClr="000000"/>
                </a:solidFill>
              </a:rPr>
              <a:t>The Three </a:t>
            </a:r>
            <a:r>
              <a:rPr lang="en-US" dirty="0" smtClean="0">
                <a:solidFill>
                  <a:sysClr val="windowText" lastClr="000000"/>
                </a:solidFill>
              </a:rPr>
              <a:t>Economic Questions</a:t>
            </a:r>
            <a:endParaRPr lang="en-US" dirty="0">
              <a:solidFill>
                <a:sysClr val="windowText" lastClr="000000"/>
              </a:solidFill>
            </a:endParaRPr>
          </a:p>
        </p:txBody>
      </p:sp>
      <p:sp>
        <p:nvSpPr>
          <p:cNvPr id="3075" name="Rectangle 3"/>
          <p:cNvSpPr>
            <a:spLocks noGrp="1" noChangeArrowheads="1"/>
          </p:cNvSpPr>
          <p:nvPr>
            <p:ph type="body" idx="1"/>
          </p:nvPr>
        </p:nvSpPr>
        <p:spPr>
          <a:xfrm>
            <a:off x="457200" y="1752600"/>
            <a:ext cx="8229600" cy="4876800"/>
          </a:xfrm>
        </p:spPr>
        <p:txBody>
          <a:bodyPr>
            <a:normAutofit/>
          </a:bodyPr>
          <a:lstStyle/>
          <a:p>
            <a:pPr>
              <a:lnSpc>
                <a:spcPct val="90000"/>
              </a:lnSpc>
              <a:buFontTx/>
              <a:buNone/>
            </a:pPr>
            <a:r>
              <a:rPr lang="en-US" altLang="en-US" sz="2400" b="1" i="1" dirty="0">
                <a:latin typeface="Arno Pro Smbd Display" pitchFamily="18" charset="0"/>
              </a:rPr>
              <a:t>Because ALL economic resources are scarce, every society must answer three questions</a:t>
            </a:r>
            <a:r>
              <a:rPr lang="en-US" altLang="en-US" sz="2400" b="1" i="1" dirty="0" smtClean="0">
                <a:latin typeface="Arno Pro Smbd Display" pitchFamily="18" charset="0"/>
              </a:rPr>
              <a:t>:</a:t>
            </a:r>
          </a:p>
          <a:p>
            <a:pPr>
              <a:lnSpc>
                <a:spcPct val="90000"/>
              </a:lnSpc>
              <a:buFontTx/>
              <a:buNone/>
            </a:pPr>
            <a:endParaRPr lang="en-US" altLang="en-US" sz="2400" b="1" dirty="0">
              <a:latin typeface="Arno Pro Smbd Display" pitchFamily="18" charset="0"/>
            </a:endParaRPr>
          </a:p>
          <a:p>
            <a:pPr lvl="1">
              <a:lnSpc>
                <a:spcPct val="90000"/>
              </a:lnSpc>
            </a:pPr>
            <a:r>
              <a:rPr lang="en-US" altLang="en-US" sz="3200" b="1" dirty="0">
                <a:latin typeface="Arno Pro Smbd Display" pitchFamily="18" charset="0"/>
              </a:rPr>
              <a:t>What goods and services should be produced? </a:t>
            </a:r>
            <a:endParaRPr lang="en-US" altLang="en-US" sz="3200" b="1" dirty="0" smtClean="0">
              <a:latin typeface="Arno Pro Smbd Display" pitchFamily="18" charset="0"/>
            </a:endParaRPr>
          </a:p>
          <a:p>
            <a:pPr lvl="1">
              <a:lnSpc>
                <a:spcPct val="90000"/>
              </a:lnSpc>
              <a:buNone/>
            </a:pPr>
            <a:endParaRPr lang="en-US" altLang="en-US" sz="3200" b="1" dirty="0">
              <a:latin typeface="Arno Pro Smbd Display" pitchFamily="18" charset="0"/>
            </a:endParaRPr>
          </a:p>
          <a:p>
            <a:pPr lvl="1">
              <a:lnSpc>
                <a:spcPct val="90000"/>
              </a:lnSpc>
            </a:pPr>
            <a:r>
              <a:rPr lang="en-US" altLang="en-US" sz="3200" b="1" dirty="0" smtClean="0">
                <a:latin typeface="Arno Pro Smbd Display" pitchFamily="18" charset="0"/>
              </a:rPr>
              <a:t>How </a:t>
            </a:r>
            <a:r>
              <a:rPr lang="en-US" altLang="en-US" sz="3200" b="1" dirty="0">
                <a:latin typeface="Arno Pro Smbd Display" pitchFamily="18" charset="0"/>
              </a:rPr>
              <a:t>should these goods and services be produced? </a:t>
            </a:r>
            <a:r>
              <a:rPr lang="en-US" altLang="en-US" sz="3200" b="1" dirty="0" smtClean="0">
                <a:latin typeface="Arno Pro Smbd Display" pitchFamily="18" charset="0"/>
              </a:rPr>
              <a:t/>
            </a:r>
            <a:br>
              <a:rPr lang="en-US" altLang="en-US" sz="3200" b="1" dirty="0" smtClean="0">
                <a:latin typeface="Arno Pro Smbd Display" pitchFamily="18" charset="0"/>
              </a:rPr>
            </a:br>
            <a:endParaRPr lang="en-US" altLang="en-US" sz="3200" b="1" dirty="0">
              <a:latin typeface="Arno Pro Smbd Display" pitchFamily="18" charset="0"/>
            </a:endParaRPr>
          </a:p>
          <a:p>
            <a:pPr lvl="1">
              <a:lnSpc>
                <a:spcPct val="90000"/>
              </a:lnSpc>
            </a:pPr>
            <a:r>
              <a:rPr lang="en-US" altLang="en-US" sz="3200" b="1" dirty="0" smtClean="0">
                <a:latin typeface="Arno Pro Smbd Display" pitchFamily="18" charset="0"/>
              </a:rPr>
              <a:t>Who </a:t>
            </a:r>
            <a:r>
              <a:rPr lang="en-US" altLang="en-US" sz="3200" b="1" dirty="0">
                <a:latin typeface="Arno Pro Smbd Display" pitchFamily="18" charset="0"/>
              </a:rPr>
              <a:t>consumes these goods and services?</a:t>
            </a:r>
          </a:p>
          <a:p>
            <a:pPr lvl="2">
              <a:lnSpc>
                <a:spcPct val="90000"/>
              </a:lnSpc>
              <a:buFontTx/>
              <a:buNone/>
            </a:pPr>
            <a:endParaRPr lang="en-US" b="1" dirty="0">
              <a:latin typeface="Batang" pitchFamily="18" charset="-127"/>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074">
                                            <p:txEl>
                                              <p:pRg st="0" end="0"/>
                                            </p:txEl>
                                          </p:spTgt>
                                        </p:tgtEl>
                                        <p:attrNameLst>
                                          <p:attrName>style.visibility</p:attrName>
                                        </p:attrNameLst>
                                      </p:cBhvr>
                                      <p:to>
                                        <p:strVal val="visible"/>
                                      </p:to>
                                    </p:set>
                                    <p:animEffect transition="in" filter="box(out)">
                                      <p:cBhvr>
                                        <p:cTn id="7" dur="500"/>
                                        <p:tgtEl>
                                          <p:spTgt spid="3074">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amera.wav"/>
                                        </p:tgtEl>
                                      </p:cMediaNode>
                                    </p:audio>
                                  </p:sub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075">
                                            <p:txEl>
                                              <p:pRg st="0" end="0"/>
                                            </p:txEl>
                                          </p:spTgt>
                                        </p:tgtEl>
                                        <p:attrNameLst>
                                          <p:attrName>style.visibility</p:attrName>
                                        </p:attrNameLst>
                                      </p:cBhvr>
                                      <p:to>
                                        <p:strVal val="visible"/>
                                      </p:to>
                                    </p:set>
                                    <p:anim calcmode="lin" valueType="num">
                                      <p:cBhvr additive="base">
                                        <p:cTn id="12" dur="500" fill="hold"/>
                                        <p:tgtEl>
                                          <p:spTgt spid="307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07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3" name="driveby.wav"/>
                                        </p:tgtEl>
                                      </p:cMediaNode>
                                    </p:audio>
                                  </p:subTnLst>
                                </p:cTn>
                              </p:par>
                              <p:par>
                                <p:cTn id="14" presetID="2" presetClass="entr" presetSubtype="8" fill="hold" grpId="0" nodeType="withEffect">
                                  <p:stCondLst>
                                    <p:cond delay="0"/>
                                  </p:stCondLst>
                                  <p:childTnLst>
                                    <p:set>
                                      <p:cBhvr>
                                        <p:cTn id="15" dur="1" fill="hold">
                                          <p:stCondLst>
                                            <p:cond delay="0"/>
                                          </p:stCondLst>
                                        </p:cTn>
                                        <p:tgtEl>
                                          <p:spTgt spid="3075">
                                            <p:txEl>
                                              <p:pRg st="2" end="2"/>
                                            </p:txEl>
                                          </p:spTgt>
                                        </p:tgtEl>
                                        <p:attrNameLst>
                                          <p:attrName>style.visibility</p:attrName>
                                        </p:attrNameLst>
                                      </p:cBhvr>
                                      <p:to>
                                        <p:strVal val="visible"/>
                                      </p:to>
                                    </p:set>
                                    <p:anim calcmode="lin" valueType="num">
                                      <p:cBhvr additive="base">
                                        <p:cTn id="16" dur="500" fill="hold"/>
                                        <p:tgtEl>
                                          <p:spTgt spid="3075">
                                            <p:txEl>
                                              <p:pRg st="2" end="2"/>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307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4"/>
                                            </p:cond>
                                          </p:stCondLst>
                                          <p:endCondLst>
                                            <p:cond evt="onStopAudio" delay="0">
                                              <p:tgtEl>
                                                <p:sldTgt/>
                                              </p:tgtEl>
                                            </p:cond>
                                          </p:endCondLst>
                                        </p:cTn>
                                        <p:tgtEl>
                                          <p:sndTgt r:embed="rId3" name="driveby.wav"/>
                                        </p:tgtEl>
                                      </p:cMediaNode>
                                    </p:audio>
                                  </p:subTnLst>
                                </p:cTn>
                              </p:par>
                              <p:par>
                                <p:cTn id="18" presetID="2" presetClass="entr" presetSubtype="8" fill="hold" grpId="0" nodeType="withEffect">
                                  <p:stCondLst>
                                    <p:cond delay="0"/>
                                  </p:stCondLst>
                                  <p:childTnLst>
                                    <p:set>
                                      <p:cBhvr>
                                        <p:cTn id="19" dur="1" fill="hold">
                                          <p:stCondLst>
                                            <p:cond delay="0"/>
                                          </p:stCondLst>
                                        </p:cTn>
                                        <p:tgtEl>
                                          <p:spTgt spid="3075">
                                            <p:txEl>
                                              <p:pRg st="4" end="4"/>
                                            </p:txEl>
                                          </p:spTgt>
                                        </p:tgtEl>
                                        <p:attrNameLst>
                                          <p:attrName>style.visibility</p:attrName>
                                        </p:attrNameLst>
                                      </p:cBhvr>
                                      <p:to>
                                        <p:strVal val="visible"/>
                                      </p:to>
                                    </p:set>
                                    <p:anim calcmode="lin" valueType="num">
                                      <p:cBhvr additive="base">
                                        <p:cTn id="20" dur="500" fill="hold"/>
                                        <p:tgtEl>
                                          <p:spTgt spid="3075">
                                            <p:txEl>
                                              <p:pRg st="4" end="4"/>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3075">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8"/>
                                            </p:cond>
                                          </p:stCondLst>
                                          <p:endCondLst>
                                            <p:cond evt="onStopAudio" delay="0">
                                              <p:tgtEl>
                                                <p:sldTgt/>
                                              </p:tgtEl>
                                            </p:cond>
                                          </p:endCondLst>
                                        </p:cTn>
                                        <p:tgtEl>
                                          <p:sndTgt r:embed="rId3" name="driveby.wav"/>
                                        </p:tgtEl>
                                      </p:cMediaNode>
                                    </p:audio>
                                  </p:subTnLst>
                                </p:cTn>
                              </p:par>
                              <p:par>
                                <p:cTn id="22" presetID="2" presetClass="entr" presetSubtype="8" fill="hold" grpId="0" nodeType="withEffect">
                                  <p:stCondLst>
                                    <p:cond delay="0"/>
                                  </p:stCondLst>
                                  <p:childTnLst>
                                    <p:set>
                                      <p:cBhvr>
                                        <p:cTn id="23" dur="1" fill="hold">
                                          <p:stCondLst>
                                            <p:cond delay="0"/>
                                          </p:stCondLst>
                                        </p:cTn>
                                        <p:tgtEl>
                                          <p:spTgt spid="3075">
                                            <p:txEl>
                                              <p:pRg st="5" end="5"/>
                                            </p:txEl>
                                          </p:spTgt>
                                        </p:tgtEl>
                                        <p:attrNameLst>
                                          <p:attrName>style.visibility</p:attrName>
                                        </p:attrNameLst>
                                      </p:cBhvr>
                                      <p:to>
                                        <p:strVal val="visible"/>
                                      </p:to>
                                    </p:set>
                                    <p:anim calcmode="lin" valueType="num">
                                      <p:cBhvr additive="base">
                                        <p:cTn id="24" dur="500" fill="hold"/>
                                        <p:tgtEl>
                                          <p:spTgt spid="3075">
                                            <p:txEl>
                                              <p:pRg st="5" end="5"/>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075">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2"/>
                                            </p:cond>
                                          </p:stCondLst>
                                          <p:endCondLst>
                                            <p:cond evt="onStopAudio" delay="0">
                                              <p:tgtEl>
                                                <p:sldTgt/>
                                              </p:tgtEl>
                                            </p:cond>
                                          </p:endCondLst>
                                        </p:cTn>
                                        <p:tgtEl>
                                          <p:sndTgt r:embed="rId3" name="driveby.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build="p" autoUpdateAnimBg="0"/>
      <p:bldP spid="3075"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Produce?</a:t>
            </a:r>
            <a:endParaRPr lang="en-US" dirty="0"/>
          </a:p>
        </p:txBody>
      </p:sp>
      <p:sp>
        <p:nvSpPr>
          <p:cNvPr id="3" name="Content Placeholder 2"/>
          <p:cNvSpPr>
            <a:spLocks noGrp="1"/>
          </p:cNvSpPr>
          <p:nvPr>
            <p:ph sz="quarter" idx="1"/>
          </p:nvPr>
        </p:nvSpPr>
        <p:spPr/>
        <p:txBody>
          <a:bodyPr>
            <a:normAutofit/>
          </a:bodyPr>
          <a:lstStyle/>
          <a:p>
            <a:pPr marL="514350" indent="-514350">
              <a:buFont typeface="+mj-lt"/>
              <a:buAutoNum type="arabicPeriod"/>
            </a:pPr>
            <a:r>
              <a:rPr lang="en-US" dirty="0" smtClean="0"/>
              <a:t>Consumption Goods and Services- goods and services that are bought </a:t>
            </a:r>
            <a:r>
              <a:rPr lang="en-US" smtClean="0"/>
              <a:t>by individuals</a:t>
            </a:r>
            <a:endParaRPr lang="en-US" dirty="0" smtClean="0"/>
          </a:p>
          <a:p>
            <a:pPr marL="514350" indent="-514350">
              <a:buFont typeface="+mj-lt"/>
              <a:buAutoNum type="arabicPeriod"/>
            </a:pPr>
            <a:r>
              <a:rPr lang="en-US" dirty="0" smtClean="0"/>
              <a:t>Capital Goods- goods that are bought by businesses to increase their productive resources.</a:t>
            </a:r>
          </a:p>
          <a:p>
            <a:pPr marL="514350" indent="-514350">
              <a:buFont typeface="+mj-lt"/>
              <a:buAutoNum type="arabicPeriod"/>
            </a:pPr>
            <a:r>
              <a:rPr lang="en-US" dirty="0" smtClean="0"/>
              <a:t>Government Goods and Services- goods and services that are bought by governments. </a:t>
            </a:r>
          </a:p>
          <a:p>
            <a:pPr marL="514350" indent="-514350">
              <a:buFont typeface="+mj-lt"/>
              <a:buAutoNum type="arabicPeriod"/>
            </a:pPr>
            <a:r>
              <a:rPr lang="en-US" dirty="0" smtClean="0"/>
              <a:t>Export goods and services- goods and services that are produced in one country and sold in other countries.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ACTUALLY produce. </a:t>
            </a:r>
            <a:endParaRPr lang="en-US" dirty="0"/>
          </a:p>
        </p:txBody>
      </p:sp>
      <p:graphicFrame>
        <p:nvGraphicFramePr>
          <p:cNvPr id="4" name="Content Placeholder 3"/>
          <p:cNvGraphicFramePr>
            <a:graphicFrameLocks noGrp="1"/>
          </p:cNvGraphicFramePr>
          <p:nvPr>
            <p:ph sz="quarter" idx="1"/>
          </p:nvPr>
        </p:nvGraphicFramePr>
        <p:xfrm>
          <a:off x="0" y="1600200"/>
          <a:ext cx="9144000" cy="5257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Produce? </a:t>
            </a:r>
            <a:endParaRPr lang="en-US" dirty="0"/>
          </a:p>
        </p:txBody>
      </p:sp>
      <p:sp>
        <p:nvSpPr>
          <p:cNvPr id="3" name="Content Placeholder 2"/>
          <p:cNvSpPr>
            <a:spLocks noGrp="1"/>
          </p:cNvSpPr>
          <p:nvPr>
            <p:ph sz="quarter" idx="1"/>
          </p:nvPr>
        </p:nvSpPr>
        <p:spPr>
          <a:xfrm>
            <a:off x="612648" y="2438400"/>
            <a:ext cx="8153400" cy="3657600"/>
          </a:xfrm>
        </p:spPr>
        <p:txBody>
          <a:bodyPr/>
          <a:lstStyle/>
          <a:p>
            <a:r>
              <a:rPr lang="en-US" dirty="0" smtClean="0"/>
              <a:t>The difference in what combination of factors of production we choose to utilize. </a:t>
            </a:r>
          </a:p>
          <a:p>
            <a:r>
              <a:rPr lang="en-US" dirty="0" smtClean="0"/>
              <a:t>Developed nations / less developed nations</a:t>
            </a:r>
          </a:p>
          <a:p>
            <a:r>
              <a:rPr lang="en-US" dirty="0" smtClean="0"/>
              <a:t>Changes in the United States over time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Whom Do We Produce?</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This question is dependent on who owns and controls the factors of production. </a:t>
            </a:r>
          </a:p>
          <a:p>
            <a:r>
              <a:rPr lang="en-US" dirty="0" smtClean="0"/>
              <a:t>Given individual ownership of the factors of production, a nation will produce for the consumer that has the ability to purchase products.</a:t>
            </a:r>
          </a:p>
          <a:p>
            <a:r>
              <a:rPr lang="en-US" dirty="0" smtClean="0"/>
              <a:t>Types of Income:</a:t>
            </a:r>
          </a:p>
          <a:p>
            <a:pPr lvl="1"/>
            <a:r>
              <a:rPr lang="en-US" dirty="0" smtClean="0"/>
              <a:t>Rent (land)</a:t>
            </a:r>
          </a:p>
          <a:p>
            <a:pPr lvl="1"/>
            <a:r>
              <a:rPr lang="en-US" dirty="0" smtClean="0"/>
              <a:t>Wages (labor)</a:t>
            </a:r>
          </a:p>
          <a:p>
            <a:pPr lvl="1"/>
            <a:r>
              <a:rPr lang="en-US" dirty="0" smtClean="0"/>
              <a:t>Interest (capital)</a:t>
            </a:r>
          </a:p>
          <a:p>
            <a:pPr lvl="1"/>
            <a:r>
              <a:rPr lang="en-US" dirty="0" smtClean="0"/>
              <a:t>Profit (entrepreneurship)</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Distribution of Income</a:t>
            </a:r>
            <a:endParaRPr lang="en-US" dirty="0"/>
          </a:p>
        </p:txBody>
      </p:sp>
      <p:graphicFrame>
        <p:nvGraphicFramePr>
          <p:cNvPr id="4" name="Content Placeholder 3"/>
          <p:cNvGraphicFramePr>
            <a:graphicFrameLocks noGrp="1"/>
          </p:cNvGraphicFramePr>
          <p:nvPr>
            <p:ph sz="quarter" idx="1"/>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2243138" y="1720850"/>
            <a:ext cx="4983162" cy="4581525"/>
            <a:chOff x="1413" y="1084"/>
            <a:chExt cx="3139" cy="2886"/>
          </a:xfrm>
        </p:grpSpPr>
        <p:pic>
          <p:nvPicPr>
            <p:cNvPr id="4101" name="Picture 5"/>
            <p:cNvPicPr>
              <a:picLocks noChangeAspect="1" noChangeArrowheads="1"/>
            </p:cNvPicPr>
            <p:nvPr/>
          </p:nvPicPr>
          <p:blipFill>
            <a:blip r:embed="rId2" cstate="print"/>
            <a:srcRect/>
            <a:stretch>
              <a:fillRect/>
            </a:stretch>
          </p:blipFill>
          <p:spPr bwMode="auto">
            <a:xfrm>
              <a:off x="1413" y="1084"/>
              <a:ext cx="3139" cy="2886"/>
            </a:xfrm>
            <a:prstGeom prst="rect">
              <a:avLst/>
            </a:prstGeom>
            <a:noFill/>
          </p:spPr>
        </p:pic>
        <p:sp>
          <p:nvSpPr>
            <p:cNvPr id="4102" name="Text Box 6"/>
            <p:cNvSpPr txBox="1">
              <a:spLocks noChangeArrowheads="1"/>
            </p:cNvSpPr>
            <p:nvPr/>
          </p:nvSpPr>
          <p:spPr bwMode="auto">
            <a:xfrm>
              <a:off x="1536" y="1232"/>
              <a:ext cx="1536" cy="212"/>
            </a:xfrm>
            <a:prstGeom prst="rect">
              <a:avLst/>
            </a:prstGeom>
            <a:noFill/>
            <a:ln w="9525">
              <a:noFill/>
              <a:miter lim="800000"/>
              <a:headEnd/>
              <a:tailEnd/>
            </a:ln>
            <a:effectLst/>
          </p:spPr>
          <p:txBody>
            <a:bodyPr>
              <a:spAutoFit/>
            </a:bodyPr>
            <a:lstStyle/>
            <a:p>
              <a:pPr eaLnBrk="0" hangingPunct="0">
                <a:spcBef>
                  <a:spcPct val="50000"/>
                </a:spcBef>
              </a:pPr>
              <a:r>
                <a:rPr lang="en-US" altLang="en-US" sz="1600" b="1" dirty="0">
                  <a:solidFill>
                    <a:srgbClr val="FFFFFF"/>
                  </a:solidFill>
                  <a:latin typeface="Arial" charset="0"/>
                </a:rPr>
                <a:t>Economic Goals</a:t>
              </a:r>
              <a:endParaRPr lang="en-US" altLang="en-US" sz="1600" b="1" dirty="0"/>
            </a:p>
          </p:txBody>
        </p:sp>
      </p:grpSp>
      <p:grpSp>
        <p:nvGrpSpPr>
          <p:cNvPr id="3" name="Group 7"/>
          <p:cNvGrpSpPr>
            <a:grpSpLocks/>
          </p:cNvGrpSpPr>
          <p:nvPr/>
        </p:nvGrpSpPr>
        <p:grpSpPr bwMode="auto">
          <a:xfrm>
            <a:off x="685800" y="1295400"/>
            <a:ext cx="8001000" cy="5562600"/>
            <a:chOff x="1413" y="1084"/>
            <a:chExt cx="3139" cy="2886"/>
          </a:xfrm>
        </p:grpSpPr>
        <p:pic>
          <p:nvPicPr>
            <p:cNvPr id="4104" name="Picture 8"/>
            <p:cNvPicPr>
              <a:picLocks noChangeAspect="1" noChangeArrowheads="1"/>
            </p:cNvPicPr>
            <p:nvPr/>
          </p:nvPicPr>
          <p:blipFill>
            <a:blip r:embed="rId2" cstate="print"/>
            <a:srcRect/>
            <a:stretch>
              <a:fillRect/>
            </a:stretch>
          </p:blipFill>
          <p:spPr bwMode="auto">
            <a:xfrm>
              <a:off x="1413" y="1084"/>
              <a:ext cx="3139" cy="2886"/>
            </a:xfrm>
            <a:prstGeom prst="rect">
              <a:avLst/>
            </a:prstGeom>
            <a:noFill/>
          </p:spPr>
        </p:pic>
        <p:sp>
          <p:nvSpPr>
            <p:cNvPr id="4105" name="Text Box 9"/>
            <p:cNvSpPr txBox="1">
              <a:spLocks noChangeArrowheads="1"/>
            </p:cNvSpPr>
            <p:nvPr/>
          </p:nvSpPr>
          <p:spPr bwMode="auto">
            <a:xfrm>
              <a:off x="1536" y="1232"/>
              <a:ext cx="1536" cy="175"/>
            </a:xfrm>
            <a:prstGeom prst="rect">
              <a:avLst/>
            </a:prstGeom>
            <a:noFill/>
            <a:ln w="9525">
              <a:noFill/>
              <a:miter lim="800000"/>
              <a:headEnd/>
              <a:tailEnd/>
            </a:ln>
            <a:effectLst/>
          </p:spPr>
          <p:txBody>
            <a:bodyPr>
              <a:spAutoFit/>
            </a:bodyPr>
            <a:lstStyle/>
            <a:p>
              <a:pPr eaLnBrk="0" hangingPunct="0">
                <a:spcBef>
                  <a:spcPct val="50000"/>
                </a:spcBef>
              </a:pPr>
              <a:r>
                <a:rPr lang="en-US" altLang="en-US" sz="1600" b="1" dirty="0">
                  <a:solidFill>
                    <a:srgbClr val="FFFFFF"/>
                  </a:solidFill>
                  <a:latin typeface="Arial" charset="0"/>
                </a:rPr>
                <a:t>Economic Goals</a:t>
              </a:r>
              <a:endParaRPr lang="en-US" altLang="en-US" sz="1600" b="1" dirty="0"/>
            </a:p>
          </p:txBody>
        </p:sp>
      </p:grpSp>
      <p:grpSp>
        <p:nvGrpSpPr>
          <p:cNvPr id="4" name="Group 10"/>
          <p:cNvGrpSpPr>
            <a:grpSpLocks/>
          </p:cNvGrpSpPr>
          <p:nvPr/>
        </p:nvGrpSpPr>
        <p:grpSpPr bwMode="auto">
          <a:xfrm>
            <a:off x="1066800" y="2133600"/>
            <a:ext cx="6630069" cy="336550"/>
            <a:chOff x="1536" y="1536"/>
            <a:chExt cx="2834" cy="121"/>
          </a:xfrm>
        </p:grpSpPr>
        <p:sp>
          <p:nvSpPr>
            <p:cNvPr id="4107" name="Text Box 11"/>
            <p:cNvSpPr txBox="1">
              <a:spLocks noChangeArrowheads="1"/>
            </p:cNvSpPr>
            <p:nvPr/>
          </p:nvSpPr>
          <p:spPr bwMode="auto">
            <a:xfrm>
              <a:off x="2690" y="1536"/>
              <a:ext cx="1680" cy="121"/>
            </a:xfrm>
            <a:prstGeom prst="rect">
              <a:avLst/>
            </a:prstGeom>
            <a:noFill/>
            <a:ln w="9525">
              <a:noFill/>
              <a:miter lim="800000"/>
              <a:headEnd/>
              <a:tailEnd/>
            </a:ln>
            <a:effectLst/>
          </p:spPr>
          <p:txBody>
            <a:bodyPr>
              <a:spAutoFit/>
            </a:bodyPr>
            <a:lstStyle/>
            <a:p>
              <a:pPr eaLnBrk="0" hangingPunct="0">
                <a:spcBef>
                  <a:spcPct val="50000"/>
                </a:spcBef>
              </a:pPr>
              <a:r>
                <a:rPr kumimoji="1" lang="en-US" altLang="en-US" sz="1600" dirty="0">
                  <a:latin typeface="Arial" charset="0"/>
                </a:rPr>
                <a:t>Making the most of resources</a:t>
              </a:r>
              <a:endParaRPr kumimoji="1" lang="en-US" altLang="en-US" sz="1600" dirty="0"/>
            </a:p>
          </p:txBody>
        </p:sp>
        <p:sp>
          <p:nvSpPr>
            <p:cNvPr id="4108" name="Text Box 12"/>
            <p:cNvSpPr txBox="1">
              <a:spLocks noChangeArrowheads="1"/>
            </p:cNvSpPr>
            <p:nvPr/>
          </p:nvSpPr>
          <p:spPr bwMode="auto">
            <a:xfrm>
              <a:off x="1536" y="1536"/>
              <a:ext cx="1162" cy="121"/>
            </a:xfrm>
            <a:prstGeom prst="rect">
              <a:avLst/>
            </a:prstGeom>
            <a:noFill/>
            <a:ln w="9525">
              <a:noFill/>
              <a:miter lim="800000"/>
              <a:headEnd/>
              <a:tailEnd/>
            </a:ln>
            <a:effectLst/>
          </p:spPr>
          <p:txBody>
            <a:bodyPr>
              <a:spAutoFit/>
            </a:bodyPr>
            <a:lstStyle/>
            <a:p>
              <a:pPr eaLnBrk="0" hangingPunct="0">
                <a:spcBef>
                  <a:spcPct val="50000"/>
                </a:spcBef>
              </a:pPr>
              <a:r>
                <a:rPr kumimoji="1" lang="en-US" altLang="en-US" sz="1600" b="1" dirty="0" smtClean="0">
                  <a:latin typeface="Arial" charset="0"/>
                </a:rPr>
                <a:t>  Economic </a:t>
              </a:r>
              <a:r>
                <a:rPr kumimoji="1" lang="en-US" altLang="en-US" sz="1600" b="1" dirty="0">
                  <a:latin typeface="Arial" charset="0"/>
                </a:rPr>
                <a:t>efficiency</a:t>
              </a:r>
              <a:endParaRPr kumimoji="1" lang="en-US" altLang="en-US" sz="1600" dirty="0"/>
            </a:p>
          </p:txBody>
        </p:sp>
      </p:grpSp>
      <p:grpSp>
        <p:nvGrpSpPr>
          <p:cNvPr id="5" name="Group 13"/>
          <p:cNvGrpSpPr>
            <a:grpSpLocks/>
          </p:cNvGrpSpPr>
          <p:nvPr/>
        </p:nvGrpSpPr>
        <p:grpSpPr bwMode="auto">
          <a:xfrm>
            <a:off x="1143000" y="2590800"/>
            <a:ext cx="6630550" cy="825500"/>
            <a:chOff x="1536" y="1776"/>
            <a:chExt cx="2850" cy="462"/>
          </a:xfrm>
        </p:grpSpPr>
        <p:sp>
          <p:nvSpPr>
            <p:cNvPr id="4110" name="Text Box 14"/>
            <p:cNvSpPr txBox="1">
              <a:spLocks noChangeArrowheads="1"/>
            </p:cNvSpPr>
            <p:nvPr/>
          </p:nvSpPr>
          <p:spPr bwMode="auto">
            <a:xfrm>
              <a:off x="2658" y="1776"/>
              <a:ext cx="1728" cy="462"/>
            </a:xfrm>
            <a:prstGeom prst="rect">
              <a:avLst/>
            </a:prstGeom>
            <a:noFill/>
            <a:ln w="9525">
              <a:noFill/>
              <a:miter lim="800000"/>
              <a:headEnd/>
              <a:tailEnd/>
            </a:ln>
            <a:effectLst/>
          </p:spPr>
          <p:txBody>
            <a:bodyPr>
              <a:spAutoFit/>
            </a:bodyPr>
            <a:lstStyle/>
            <a:p>
              <a:pPr eaLnBrk="0" hangingPunct="0">
                <a:spcBef>
                  <a:spcPct val="50000"/>
                </a:spcBef>
              </a:pPr>
              <a:r>
                <a:rPr kumimoji="1" lang="en-US" altLang="en-US" sz="1600" dirty="0">
                  <a:latin typeface="Arial" charset="0"/>
                </a:rPr>
                <a:t>Freedom from government intervention in the production and  distribution of goods and services</a:t>
              </a:r>
              <a:endParaRPr kumimoji="1" lang="en-US" altLang="en-US" sz="1600" dirty="0"/>
            </a:p>
          </p:txBody>
        </p:sp>
        <p:sp>
          <p:nvSpPr>
            <p:cNvPr id="4111" name="Text Box 15"/>
            <p:cNvSpPr txBox="1">
              <a:spLocks noChangeArrowheads="1"/>
            </p:cNvSpPr>
            <p:nvPr/>
          </p:nvSpPr>
          <p:spPr bwMode="auto">
            <a:xfrm>
              <a:off x="1536" y="1776"/>
              <a:ext cx="1056" cy="188"/>
            </a:xfrm>
            <a:prstGeom prst="rect">
              <a:avLst/>
            </a:prstGeom>
            <a:noFill/>
            <a:ln w="9525">
              <a:noFill/>
              <a:miter lim="800000"/>
              <a:headEnd/>
              <a:tailEnd/>
            </a:ln>
            <a:effectLst/>
          </p:spPr>
          <p:txBody>
            <a:bodyPr>
              <a:spAutoFit/>
            </a:bodyPr>
            <a:lstStyle/>
            <a:p>
              <a:pPr eaLnBrk="0" hangingPunct="0">
                <a:spcBef>
                  <a:spcPct val="50000"/>
                </a:spcBef>
              </a:pPr>
              <a:r>
                <a:rPr kumimoji="1" lang="en-US" altLang="en-US" sz="1600" b="1" dirty="0">
                  <a:latin typeface="Arial" charset="0"/>
                </a:rPr>
                <a:t>Economic freedom</a:t>
              </a:r>
              <a:endParaRPr kumimoji="1" lang="en-US" altLang="en-US" sz="1600" dirty="0"/>
            </a:p>
          </p:txBody>
        </p:sp>
      </p:grpSp>
      <p:grpSp>
        <p:nvGrpSpPr>
          <p:cNvPr id="6" name="Group 16"/>
          <p:cNvGrpSpPr>
            <a:grpSpLocks/>
          </p:cNvGrpSpPr>
          <p:nvPr/>
        </p:nvGrpSpPr>
        <p:grpSpPr bwMode="auto">
          <a:xfrm>
            <a:off x="1142555" y="3505200"/>
            <a:ext cx="6552754" cy="581025"/>
            <a:chOff x="1568" y="2208"/>
            <a:chExt cx="2768" cy="366"/>
          </a:xfrm>
        </p:grpSpPr>
        <p:sp>
          <p:nvSpPr>
            <p:cNvPr id="4113" name="Text Box 17"/>
            <p:cNvSpPr txBox="1">
              <a:spLocks noChangeArrowheads="1"/>
            </p:cNvSpPr>
            <p:nvPr/>
          </p:nvSpPr>
          <p:spPr bwMode="auto">
            <a:xfrm>
              <a:off x="2656" y="2208"/>
              <a:ext cx="1680" cy="366"/>
            </a:xfrm>
            <a:prstGeom prst="rect">
              <a:avLst/>
            </a:prstGeom>
            <a:noFill/>
            <a:ln w="9525">
              <a:noFill/>
              <a:miter lim="800000"/>
              <a:headEnd/>
              <a:tailEnd/>
            </a:ln>
            <a:effectLst/>
          </p:spPr>
          <p:txBody>
            <a:bodyPr>
              <a:spAutoFit/>
            </a:bodyPr>
            <a:lstStyle/>
            <a:p>
              <a:pPr eaLnBrk="0" hangingPunct="0"/>
              <a:r>
                <a:rPr kumimoji="1" lang="en-US" altLang="en-US" sz="1600" dirty="0">
                  <a:latin typeface="Arial" charset="0"/>
                </a:rPr>
                <a:t>Assurance a safety net will protect individuals in times of economic disaster</a:t>
              </a:r>
              <a:endParaRPr kumimoji="1" lang="en-US" altLang="en-US" sz="1600" dirty="0"/>
            </a:p>
          </p:txBody>
        </p:sp>
        <p:sp>
          <p:nvSpPr>
            <p:cNvPr id="4114" name="Text Box 18"/>
            <p:cNvSpPr txBox="1">
              <a:spLocks noChangeArrowheads="1"/>
            </p:cNvSpPr>
            <p:nvPr/>
          </p:nvSpPr>
          <p:spPr bwMode="auto">
            <a:xfrm>
              <a:off x="1568" y="2208"/>
              <a:ext cx="960" cy="366"/>
            </a:xfrm>
            <a:prstGeom prst="rect">
              <a:avLst/>
            </a:prstGeom>
            <a:noFill/>
            <a:ln w="9525">
              <a:noFill/>
              <a:miter lim="800000"/>
              <a:headEnd/>
              <a:tailEnd/>
            </a:ln>
            <a:effectLst/>
          </p:spPr>
          <p:txBody>
            <a:bodyPr>
              <a:spAutoFit/>
            </a:bodyPr>
            <a:lstStyle/>
            <a:p>
              <a:pPr eaLnBrk="0" hangingPunct="0">
                <a:spcBef>
                  <a:spcPct val="50000"/>
                </a:spcBef>
              </a:pPr>
              <a:r>
                <a:rPr kumimoji="1" lang="en-US" altLang="en-US" sz="1600" b="1" dirty="0" smtClean="0">
                  <a:latin typeface="Arial" charset="0"/>
                </a:rPr>
                <a:t>Economic </a:t>
              </a:r>
              <a:r>
                <a:rPr kumimoji="1" lang="en-US" altLang="en-US" sz="1600" b="1" dirty="0">
                  <a:latin typeface="Arial" charset="0"/>
                </a:rPr>
                <a:t>security </a:t>
              </a:r>
              <a:r>
                <a:rPr kumimoji="1" lang="en-US" altLang="en-US" sz="1600" b="1" dirty="0" smtClean="0">
                  <a:latin typeface="Arial" charset="0"/>
                </a:rPr>
                <a:t>    and </a:t>
              </a:r>
              <a:r>
                <a:rPr kumimoji="1" lang="en-US" altLang="en-US" sz="1600" b="1" dirty="0">
                  <a:latin typeface="Arial" charset="0"/>
                </a:rPr>
                <a:t>predictability</a:t>
              </a:r>
              <a:endParaRPr kumimoji="1" lang="en-US" altLang="en-US" sz="1600" dirty="0">
                <a:latin typeface="Arial" charset="0"/>
              </a:endParaRPr>
            </a:p>
          </p:txBody>
        </p:sp>
      </p:grpSp>
      <p:grpSp>
        <p:nvGrpSpPr>
          <p:cNvPr id="7" name="Group 19"/>
          <p:cNvGrpSpPr>
            <a:grpSpLocks/>
          </p:cNvGrpSpPr>
          <p:nvPr/>
        </p:nvGrpSpPr>
        <p:grpSpPr bwMode="auto">
          <a:xfrm>
            <a:off x="1143000" y="4768850"/>
            <a:ext cx="6400884" cy="336550"/>
            <a:chOff x="1536" y="2880"/>
            <a:chExt cx="2769" cy="348"/>
          </a:xfrm>
        </p:grpSpPr>
        <p:sp>
          <p:nvSpPr>
            <p:cNvPr id="4116" name="Text Box 20"/>
            <p:cNvSpPr txBox="1">
              <a:spLocks noChangeArrowheads="1"/>
            </p:cNvSpPr>
            <p:nvPr/>
          </p:nvSpPr>
          <p:spPr bwMode="auto">
            <a:xfrm>
              <a:off x="2625" y="2880"/>
              <a:ext cx="1680" cy="348"/>
            </a:xfrm>
            <a:prstGeom prst="rect">
              <a:avLst/>
            </a:prstGeom>
            <a:noFill/>
            <a:ln w="9525">
              <a:noFill/>
              <a:miter lim="800000"/>
              <a:headEnd/>
              <a:tailEnd/>
            </a:ln>
            <a:effectLst/>
          </p:spPr>
          <p:txBody>
            <a:bodyPr>
              <a:spAutoFit/>
            </a:bodyPr>
            <a:lstStyle/>
            <a:p>
              <a:pPr eaLnBrk="0" hangingPunct="0"/>
              <a:r>
                <a:rPr kumimoji="1" lang="en-US" altLang="en-US" sz="1600" dirty="0">
                  <a:latin typeface="Arial" charset="0"/>
                </a:rPr>
                <a:t>Fair distribution of wealth</a:t>
              </a:r>
              <a:endParaRPr kumimoji="1" lang="en-US" altLang="en-US" sz="1600" dirty="0"/>
            </a:p>
          </p:txBody>
        </p:sp>
        <p:sp>
          <p:nvSpPr>
            <p:cNvPr id="4117" name="Text Box 21"/>
            <p:cNvSpPr txBox="1">
              <a:spLocks noChangeArrowheads="1"/>
            </p:cNvSpPr>
            <p:nvPr/>
          </p:nvSpPr>
          <p:spPr bwMode="auto">
            <a:xfrm>
              <a:off x="1536" y="2880"/>
              <a:ext cx="960" cy="348"/>
            </a:xfrm>
            <a:prstGeom prst="rect">
              <a:avLst/>
            </a:prstGeom>
            <a:noFill/>
            <a:ln w="9525">
              <a:noFill/>
              <a:miter lim="800000"/>
              <a:headEnd/>
              <a:tailEnd/>
            </a:ln>
            <a:effectLst/>
          </p:spPr>
          <p:txBody>
            <a:bodyPr>
              <a:spAutoFit/>
            </a:bodyPr>
            <a:lstStyle/>
            <a:p>
              <a:pPr eaLnBrk="0" hangingPunct="0">
                <a:spcBef>
                  <a:spcPct val="50000"/>
                </a:spcBef>
              </a:pPr>
              <a:r>
                <a:rPr kumimoji="1" lang="en-US" altLang="en-US" sz="1600" b="1" dirty="0">
                  <a:latin typeface="Arial" charset="0"/>
                </a:rPr>
                <a:t>Economic equity</a:t>
              </a:r>
              <a:endParaRPr kumimoji="1" lang="en-US" altLang="en-US" sz="1600" dirty="0">
                <a:latin typeface="Arial" charset="0"/>
              </a:endParaRPr>
            </a:p>
          </p:txBody>
        </p:sp>
      </p:grpSp>
      <p:grpSp>
        <p:nvGrpSpPr>
          <p:cNvPr id="8" name="Group 22"/>
          <p:cNvGrpSpPr>
            <a:grpSpLocks/>
          </p:cNvGrpSpPr>
          <p:nvPr/>
        </p:nvGrpSpPr>
        <p:grpSpPr bwMode="auto">
          <a:xfrm>
            <a:off x="1143000" y="5194300"/>
            <a:ext cx="6477000" cy="825500"/>
            <a:chOff x="1536" y="2880"/>
            <a:chExt cx="2736" cy="608"/>
          </a:xfrm>
        </p:grpSpPr>
        <p:sp>
          <p:nvSpPr>
            <p:cNvPr id="4119" name="Text Box 23"/>
            <p:cNvSpPr txBox="1">
              <a:spLocks noChangeArrowheads="1"/>
            </p:cNvSpPr>
            <p:nvPr/>
          </p:nvSpPr>
          <p:spPr bwMode="auto">
            <a:xfrm>
              <a:off x="2592" y="2880"/>
              <a:ext cx="1680" cy="608"/>
            </a:xfrm>
            <a:prstGeom prst="rect">
              <a:avLst/>
            </a:prstGeom>
            <a:noFill/>
            <a:ln w="9525">
              <a:noFill/>
              <a:miter lim="800000"/>
              <a:headEnd/>
              <a:tailEnd/>
            </a:ln>
            <a:effectLst/>
          </p:spPr>
          <p:txBody>
            <a:bodyPr>
              <a:spAutoFit/>
            </a:bodyPr>
            <a:lstStyle/>
            <a:p>
              <a:pPr eaLnBrk="0" hangingPunct="0"/>
              <a:r>
                <a:rPr kumimoji="1" lang="en-US" altLang="en-US" sz="1600" dirty="0">
                  <a:latin typeface="Arial" charset="0"/>
                </a:rPr>
                <a:t>Innovation leads to economic growth, and economic growth leads to a higher standard of living.</a:t>
              </a:r>
              <a:endParaRPr kumimoji="1" lang="en-US" altLang="en-US" sz="1600" dirty="0"/>
            </a:p>
          </p:txBody>
        </p:sp>
        <p:sp>
          <p:nvSpPr>
            <p:cNvPr id="4120" name="Text Box 24"/>
            <p:cNvSpPr txBox="1">
              <a:spLocks noChangeArrowheads="1"/>
            </p:cNvSpPr>
            <p:nvPr/>
          </p:nvSpPr>
          <p:spPr bwMode="auto">
            <a:xfrm>
              <a:off x="1536" y="2880"/>
              <a:ext cx="960" cy="428"/>
            </a:xfrm>
            <a:prstGeom prst="rect">
              <a:avLst/>
            </a:prstGeom>
            <a:noFill/>
            <a:ln w="9525">
              <a:noFill/>
              <a:miter lim="800000"/>
              <a:headEnd/>
              <a:tailEnd/>
            </a:ln>
            <a:effectLst/>
          </p:spPr>
          <p:txBody>
            <a:bodyPr>
              <a:spAutoFit/>
            </a:bodyPr>
            <a:lstStyle/>
            <a:p>
              <a:pPr eaLnBrk="0" hangingPunct="0">
                <a:spcBef>
                  <a:spcPct val="50000"/>
                </a:spcBef>
              </a:pPr>
              <a:r>
                <a:rPr kumimoji="1" lang="en-US" altLang="en-US" sz="1600" b="1" dirty="0">
                  <a:latin typeface="Arial" charset="0"/>
                </a:rPr>
                <a:t>Economic growth and innovation</a:t>
              </a:r>
              <a:endParaRPr kumimoji="1" lang="en-US" altLang="en-US" sz="1600" dirty="0">
                <a:latin typeface="Arial" charset="0"/>
              </a:endParaRPr>
            </a:p>
          </p:txBody>
        </p:sp>
      </p:grpSp>
      <p:grpSp>
        <p:nvGrpSpPr>
          <p:cNvPr id="9" name="Group 25"/>
          <p:cNvGrpSpPr>
            <a:grpSpLocks/>
          </p:cNvGrpSpPr>
          <p:nvPr/>
        </p:nvGrpSpPr>
        <p:grpSpPr bwMode="auto">
          <a:xfrm>
            <a:off x="1156759" y="6064250"/>
            <a:ext cx="6538550" cy="336550"/>
            <a:chOff x="1574" y="2908"/>
            <a:chExt cx="2762" cy="212"/>
          </a:xfrm>
        </p:grpSpPr>
        <p:sp>
          <p:nvSpPr>
            <p:cNvPr id="4122" name="Text Box 26"/>
            <p:cNvSpPr txBox="1">
              <a:spLocks noChangeArrowheads="1"/>
            </p:cNvSpPr>
            <p:nvPr/>
          </p:nvSpPr>
          <p:spPr bwMode="auto">
            <a:xfrm>
              <a:off x="2656" y="2908"/>
              <a:ext cx="1680" cy="212"/>
            </a:xfrm>
            <a:prstGeom prst="rect">
              <a:avLst/>
            </a:prstGeom>
            <a:noFill/>
            <a:ln w="9525">
              <a:noFill/>
              <a:miter lim="800000"/>
              <a:headEnd/>
              <a:tailEnd/>
            </a:ln>
            <a:effectLst/>
          </p:spPr>
          <p:txBody>
            <a:bodyPr>
              <a:spAutoFit/>
            </a:bodyPr>
            <a:lstStyle/>
            <a:p>
              <a:pPr eaLnBrk="0" hangingPunct="0"/>
              <a:r>
                <a:rPr kumimoji="1" lang="en-US" altLang="en-US" sz="1600" dirty="0">
                  <a:latin typeface="Arial" charset="0"/>
                </a:rPr>
                <a:t>Environmental protection, variety</a:t>
              </a:r>
              <a:endParaRPr kumimoji="1" lang="en-US" altLang="en-US" sz="1600" dirty="0"/>
            </a:p>
          </p:txBody>
        </p:sp>
        <p:sp>
          <p:nvSpPr>
            <p:cNvPr id="4123" name="Text Box 27"/>
            <p:cNvSpPr txBox="1">
              <a:spLocks noChangeArrowheads="1"/>
            </p:cNvSpPr>
            <p:nvPr/>
          </p:nvSpPr>
          <p:spPr bwMode="auto">
            <a:xfrm>
              <a:off x="1574" y="2908"/>
              <a:ext cx="960" cy="212"/>
            </a:xfrm>
            <a:prstGeom prst="rect">
              <a:avLst/>
            </a:prstGeom>
            <a:noFill/>
            <a:ln w="9525">
              <a:noFill/>
              <a:miter lim="800000"/>
              <a:headEnd/>
              <a:tailEnd/>
            </a:ln>
            <a:effectLst/>
          </p:spPr>
          <p:txBody>
            <a:bodyPr>
              <a:spAutoFit/>
            </a:bodyPr>
            <a:lstStyle/>
            <a:p>
              <a:pPr eaLnBrk="0" hangingPunct="0">
                <a:spcBef>
                  <a:spcPct val="50000"/>
                </a:spcBef>
              </a:pPr>
              <a:r>
                <a:rPr kumimoji="1" lang="en-US" altLang="en-US" sz="1600" b="1" dirty="0">
                  <a:latin typeface="Arial" charset="0"/>
                </a:rPr>
                <a:t>Other goals</a:t>
              </a:r>
              <a:endParaRPr kumimoji="1" lang="en-US" altLang="en-US" sz="1600" dirty="0">
                <a:latin typeface="Arial" charset="0"/>
              </a:endParaRPr>
            </a:p>
          </p:txBody>
        </p:sp>
      </p:grpSp>
      <p:sp>
        <p:nvSpPr>
          <p:cNvPr id="4124" name="Rectangle 28"/>
          <p:cNvSpPr>
            <a:spLocks noChangeArrowheads="1"/>
          </p:cNvSpPr>
          <p:nvPr/>
        </p:nvSpPr>
        <p:spPr bwMode="auto">
          <a:xfrm>
            <a:off x="0" y="0"/>
            <a:ext cx="9144000" cy="720725"/>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anchor="ctr"/>
          <a:lstStyle/>
          <a:p>
            <a:pPr algn="ctr"/>
            <a:r>
              <a:rPr lang="en-US" altLang="en-US" sz="4000" dirty="0">
                <a:solidFill>
                  <a:schemeClr val="tx2"/>
                </a:solidFill>
                <a:latin typeface="Snap ITC" pitchFamily="82" charset="0"/>
              </a:rPr>
              <a:t>Economic Goals</a:t>
            </a:r>
          </a:p>
        </p:txBody>
      </p:sp>
      <p:sp>
        <p:nvSpPr>
          <p:cNvPr id="4125" name="Rectangle 29"/>
          <p:cNvSpPr>
            <a:spLocks noChangeArrowheads="1"/>
          </p:cNvSpPr>
          <p:nvPr/>
        </p:nvSpPr>
        <p:spPr bwMode="auto">
          <a:xfrm>
            <a:off x="-76200" y="847725"/>
            <a:ext cx="9372600" cy="1971675"/>
          </a:xfrm>
          <a:prstGeom prst="rect">
            <a:avLst/>
          </a:prstGeom>
          <a:noFill/>
          <a:ln w="9525">
            <a:noFill/>
            <a:miter lim="800000"/>
            <a:headEnd/>
            <a:tailEnd/>
          </a:ln>
          <a:effectLst/>
        </p:spPr>
        <p:txBody>
          <a:bodyPr/>
          <a:lstStyle/>
          <a:p>
            <a:pPr marL="342900" indent="-342900" algn="ctr">
              <a:spcBef>
                <a:spcPct val="20000"/>
              </a:spcBef>
            </a:pPr>
            <a:r>
              <a:rPr lang="en-US" altLang="en-US" sz="2400" b="1" i="1" dirty="0">
                <a:effectLst>
                  <a:outerShdw blurRad="38100" dist="38100" dir="2700000" algn="tl">
                    <a:srgbClr val="FFFFFF"/>
                  </a:outerShdw>
                </a:effectLst>
                <a:latin typeface="Adobe Caslon Pro Bold" pitchFamily="18" charset="0"/>
              </a:rPr>
              <a:t>Societies answer the three economic questions based on their goals and values.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24"/>
                                        </p:tgtEl>
                                        <p:attrNameLst>
                                          <p:attrName>style.visibility</p:attrName>
                                        </p:attrNameLst>
                                      </p:cBhvr>
                                      <p:to>
                                        <p:strVal val="visible"/>
                                      </p:to>
                                    </p:set>
                                    <p:anim calcmode="lin" valueType="num">
                                      <p:cBhvr additive="base">
                                        <p:cTn id="7" dur="500" fill="hold"/>
                                        <p:tgtEl>
                                          <p:spTgt spid="4124"/>
                                        </p:tgtEl>
                                        <p:attrNameLst>
                                          <p:attrName>ppt_x</p:attrName>
                                        </p:attrNameLst>
                                      </p:cBhvr>
                                      <p:tavLst>
                                        <p:tav tm="0">
                                          <p:val>
                                            <p:strVal val="0-#ppt_w/2"/>
                                          </p:val>
                                        </p:tav>
                                        <p:tav tm="100000">
                                          <p:val>
                                            <p:strVal val="#ppt_x"/>
                                          </p:val>
                                        </p:tav>
                                      </p:tavLst>
                                    </p:anim>
                                    <p:anim calcmode="lin" valueType="num">
                                      <p:cBhvr additive="base">
                                        <p:cTn id="8" dur="500" fill="hold"/>
                                        <p:tgtEl>
                                          <p:spTgt spid="412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4125">
                                            <p:txEl>
                                              <p:pRg st="0" end="0"/>
                                            </p:txEl>
                                          </p:spTgt>
                                        </p:tgtEl>
                                        <p:attrNameLst>
                                          <p:attrName>style.visibility</p:attrName>
                                        </p:attrNameLst>
                                      </p:cBhvr>
                                      <p:to>
                                        <p:strVal val="visible"/>
                                      </p:to>
                                    </p:set>
                                    <p:animEffect transition="in" filter="dissolve">
                                      <p:cBhvr>
                                        <p:cTn id="13" dur="500"/>
                                        <p:tgtEl>
                                          <p:spTgt spid="4125">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dissolv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500"/>
                                        <p:tgtEl>
                                          <p:spTgt spid="6"/>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left)">
                                      <p:cBhvr>
                                        <p:cTn id="38" dur="500"/>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left)">
                                      <p:cBhvr>
                                        <p:cTn id="48" dur="500"/>
                                        <p:tgtEl>
                                          <p:spTgt spid="9"/>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nodeType="click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dissolve">
                                      <p:cBhvr>
                                        <p:cTn id="5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24" grpId="0" animBg="1" autoUpdateAnimBg="0"/>
      <p:bldP spid="4125" grpId="0" build="p" bldLvl="2"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0" y="1371600"/>
            <a:ext cx="9144000" cy="914400"/>
          </a:xfrm>
          <a:prstGeom prst="rect">
            <a:avLst/>
          </a:prstGeom>
          <a:noFill/>
          <a:ln w="9525">
            <a:noFill/>
            <a:miter lim="800000"/>
            <a:headEnd/>
            <a:tailEnd/>
          </a:ln>
          <a:effectLst/>
        </p:spPr>
        <p:txBody>
          <a:bodyPr lIns="457200" tIns="91440" rIns="457200" bIns="91440" anchor="ctr">
            <a:spAutoFit/>
          </a:bodyPr>
          <a:lstStyle/>
          <a:p>
            <a:pPr lvl="1" algn="ctr" eaLnBrk="0" hangingPunct="0">
              <a:spcBef>
                <a:spcPct val="50000"/>
              </a:spcBef>
            </a:pPr>
            <a:r>
              <a:rPr lang="en-US" altLang="en-US" b="1" i="1" dirty="0">
                <a:effectLst>
                  <a:outerShdw blurRad="38100" dist="38100" dir="2700000" algn="tl">
                    <a:srgbClr val="FFFFFF"/>
                  </a:outerShdw>
                </a:effectLst>
                <a:latin typeface="Arial" charset="0"/>
              </a:rPr>
              <a:t>An economic system is the method used by a society to produce and distribute goods and services.</a:t>
            </a:r>
          </a:p>
        </p:txBody>
      </p:sp>
      <p:sp>
        <p:nvSpPr>
          <p:cNvPr id="5125" name="Rectangle 5"/>
          <p:cNvSpPr>
            <a:spLocks noChangeArrowheads="1"/>
          </p:cNvSpPr>
          <p:nvPr/>
        </p:nvSpPr>
        <p:spPr bwMode="auto">
          <a:xfrm>
            <a:off x="304800" y="193675"/>
            <a:ext cx="8382000" cy="720725"/>
          </a:xfrm>
          <a:prstGeom prst="rect">
            <a:avLst/>
          </a:prstGeom>
          <a:noFill/>
          <a:ln w="9525">
            <a:noFill/>
            <a:miter lim="800000"/>
            <a:headEnd/>
            <a:tailEnd/>
          </a:ln>
        </p:spPr>
        <p:txBody>
          <a:bodyPr anchor="ctr"/>
          <a:lstStyle/>
          <a:p>
            <a:pPr algn="ctr"/>
            <a:r>
              <a:rPr lang="en-US" altLang="en-US" sz="4400" dirty="0">
                <a:solidFill>
                  <a:schemeClr val="tx2"/>
                </a:solidFill>
              </a:rPr>
              <a:t>Four Economic Systems</a:t>
            </a:r>
          </a:p>
        </p:txBody>
      </p:sp>
      <p:graphicFrame>
        <p:nvGraphicFramePr>
          <p:cNvPr id="5" name="Diagram 4"/>
          <p:cNvGraphicFramePr/>
          <p:nvPr/>
        </p:nvGraphicFramePr>
        <p:xfrm>
          <a:off x="0" y="2286000"/>
          <a:ext cx="91440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72" fill="hold" grpId="0" nodeType="clickEffect">
                                  <p:stCondLst>
                                    <p:cond delay="0"/>
                                  </p:stCondLst>
                                  <p:childTnLst>
                                    <p:set>
                                      <p:cBhvr>
                                        <p:cTn id="6" dur="1" fill="hold">
                                          <p:stCondLst>
                                            <p:cond delay="0"/>
                                          </p:stCondLst>
                                        </p:cTn>
                                        <p:tgtEl>
                                          <p:spTgt spid="5124"/>
                                        </p:tgtEl>
                                        <p:attrNameLst>
                                          <p:attrName>style.visibility</p:attrName>
                                        </p:attrNameLst>
                                      </p:cBhvr>
                                      <p:to>
                                        <p:strVal val="visible"/>
                                      </p:to>
                                    </p:set>
                                    <p:anim calcmode="lin" valueType="num">
                                      <p:cBhvr>
                                        <p:cTn id="7" dur="500" fill="hold"/>
                                        <p:tgtEl>
                                          <p:spTgt spid="5124"/>
                                        </p:tgtEl>
                                        <p:attrNameLst>
                                          <p:attrName>ppt_w</p:attrName>
                                        </p:attrNameLst>
                                      </p:cBhvr>
                                      <p:tavLst>
                                        <p:tav tm="0">
                                          <p:val>
                                            <p:strVal val="2/3*#ppt_w"/>
                                          </p:val>
                                        </p:tav>
                                        <p:tav tm="100000">
                                          <p:val>
                                            <p:strVal val="#ppt_w"/>
                                          </p:val>
                                        </p:tav>
                                      </p:tavLst>
                                    </p:anim>
                                    <p:anim calcmode="lin" valueType="num">
                                      <p:cBhvr>
                                        <p:cTn id="8" dur="500" fill="hold"/>
                                        <p:tgtEl>
                                          <p:spTgt spid="5124"/>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 Markets</a:t>
            </a:r>
            <a:endParaRPr lang="en-US" dirty="0"/>
          </a:p>
        </p:txBody>
      </p:sp>
      <p:sp>
        <p:nvSpPr>
          <p:cNvPr id="3" name="Content Placeholder 2"/>
          <p:cNvSpPr>
            <a:spLocks noGrp="1"/>
          </p:cNvSpPr>
          <p:nvPr>
            <p:ph sz="quarter" idx="1"/>
          </p:nvPr>
        </p:nvSpPr>
        <p:spPr>
          <a:xfrm>
            <a:off x="76200" y="1600200"/>
            <a:ext cx="9067800" cy="5257800"/>
          </a:xfrm>
        </p:spPr>
        <p:txBody>
          <a:bodyPr>
            <a:normAutofit/>
          </a:bodyPr>
          <a:lstStyle/>
          <a:p>
            <a:r>
              <a:rPr lang="en-US" dirty="0" smtClean="0"/>
              <a:t>A purely free market can rarely exist, but in theory a market economy would answer the three economic questions through a system of exchange and trade. </a:t>
            </a:r>
          </a:p>
          <a:p>
            <a:r>
              <a:rPr lang="en-US" dirty="0" smtClean="0"/>
              <a:t>Advantages: Freedom, Efficiency, Growth, Flexibility, Variety</a:t>
            </a:r>
          </a:p>
          <a:p>
            <a:r>
              <a:rPr lang="en-US" dirty="0" smtClean="0"/>
              <a:t>The core factors that allow a market system to work efficiently:</a:t>
            </a:r>
          </a:p>
          <a:p>
            <a:pPr marL="1154430" lvl="2" indent="-514350">
              <a:buFont typeface="+mj-lt"/>
              <a:buAutoNum type="arabicPeriod"/>
            </a:pPr>
            <a:r>
              <a:rPr lang="en-US" dirty="0" smtClean="0"/>
              <a:t>Profit motive</a:t>
            </a:r>
          </a:p>
          <a:p>
            <a:pPr marL="1154430" lvl="2" indent="-514350">
              <a:buFont typeface="+mj-lt"/>
              <a:buAutoNum type="arabicPeriod"/>
            </a:pPr>
            <a:r>
              <a:rPr lang="en-US" dirty="0" smtClean="0"/>
              <a:t>Flow of information</a:t>
            </a:r>
          </a:p>
          <a:p>
            <a:pPr marL="1154430" lvl="2" indent="-514350">
              <a:buFont typeface="+mj-lt"/>
              <a:buAutoNum type="arabicPeriod"/>
            </a:pPr>
            <a:r>
              <a:rPr lang="en-US" dirty="0" smtClean="0"/>
              <a:t>Accurate price levels</a:t>
            </a:r>
          </a:p>
          <a:p>
            <a:pPr marL="1154430" lvl="2" indent="-514350">
              <a:buFont typeface="+mj-lt"/>
              <a:buAutoNum type="arabicPeriod"/>
            </a:pPr>
            <a:r>
              <a:rPr lang="en-US" dirty="0" smtClean="0"/>
              <a:t>Ease of product movement</a:t>
            </a:r>
          </a:p>
          <a:p>
            <a:pPr marL="1154430" lvl="2" indent="-514350">
              <a:buFont typeface="+mj-lt"/>
              <a:buAutoNum type="arabicPeriod"/>
            </a:pP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ox(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ox(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ox(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ox(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ox(i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ox(in)">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Economics?</a:t>
            </a:r>
            <a:endParaRPr lang="en-US" dirty="0"/>
          </a:p>
        </p:txBody>
      </p:sp>
      <p:sp>
        <p:nvSpPr>
          <p:cNvPr id="3" name="Content Placeholder 2"/>
          <p:cNvSpPr>
            <a:spLocks noGrp="1"/>
          </p:cNvSpPr>
          <p:nvPr>
            <p:ph sz="quarter" idx="1"/>
          </p:nvPr>
        </p:nvSpPr>
        <p:spPr>
          <a:xfrm>
            <a:off x="612648" y="1676400"/>
            <a:ext cx="8153400" cy="4495800"/>
          </a:xfrm>
        </p:spPr>
        <p:txBody>
          <a:bodyPr>
            <a:normAutofit/>
          </a:bodyPr>
          <a:lstStyle/>
          <a:p>
            <a:pPr>
              <a:buNone/>
            </a:pPr>
            <a:endParaRPr lang="en-US" dirty="0" smtClean="0"/>
          </a:p>
          <a:p>
            <a:r>
              <a:rPr lang="en-US" dirty="0" smtClean="0"/>
              <a:t>The social science that studies the choices that </a:t>
            </a:r>
            <a:r>
              <a:rPr lang="en-US" b="1" dirty="0" smtClean="0"/>
              <a:t>individuals</a:t>
            </a:r>
            <a:r>
              <a:rPr lang="en-US" dirty="0" smtClean="0"/>
              <a:t>, </a:t>
            </a:r>
            <a:r>
              <a:rPr lang="en-US" b="1" dirty="0" smtClean="0"/>
              <a:t>businesses</a:t>
            </a:r>
            <a:r>
              <a:rPr lang="en-US" dirty="0" smtClean="0"/>
              <a:t>, and </a:t>
            </a:r>
            <a:r>
              <a:rPr lang="en-US" b="1" dirty="0" smtClean="0"/>
              <a:t>governments</a:t>
            </a:r>
            <a:r>
              <a:rPr lang="en-US" dirty="0" smtClean="0"/>
              <a:t> make as they cope with </a:t>
            </a:r>
            <a:r>
              <a:rPr lang="en-US" b="1" dirty="0" smtClean="0"/>
              <a:t>scarcity</a:t>
            </a:r>
            <a:r>
              <a:rPr lang="en-US" dirty="0" smtClean="0"/>
              <a:t> and the </a:t>
            </a:r>
            <a:r>
              <a:rPr lang="en-US" b="1" dirty="0" smtClean="0"/>
              <a:t>incentives</a:t>
            </a:r>
            <a:r>
              <a:rPr lang="en-US" dirty="0" smtClean="0"/>
              <a:t> that influence and reconcile those choices. </a:t>
            </a:r>
          </a:p>
          <a:p>
            <a:pPr lvl="1"/>
            <a:r>
              <a:rPr lang="en-US" dirty="0" smtClean="0">
                <a:hlinkClick r:id="rId2"/>
              </a:rPr>
              <a:t>Scarcity</a:t>
            </a:r>
            <a:endParaRPr lang="en-US" dirty="0" smtClean="0"/>
          </a:p>
          <a:p>
            <a:pPr lvl="1"/>
            <a:r>
              <a:rPr lang="en-US" dirty="0" smtClean="0"/>
              <a:t>Incentives</a:t>
            </a:r>
          </a:p>
          <a:p>
            <a:r>
              <a:rPr lang="en-US" dirty="0" smtClean="0"/>
              <a:t>Self-interest vs. Social interest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114800" y="152400"/>
            <a:ext cx="6248400" cy="1143000"/>
          </a:xfrm>
        </p:spPr>
        <p:txBody>
          <a:bodyPr>
            <a:normAutofit/>
          </a:bodyPr>
          <a:lstStyle/>
          <a:p>
            <a:r>
              <a:rPr lang="en-US" sz="4000" b="1" dirty="0" smtClean="0">
                <a:solidFill>
                  <a:schemeClr val="tx1"/>
                </a:solidFill>
                <a:latin typeface="Adobe Garamond Pro" pitchFamily="18" charset="0"/>
              </a:rPr>
              <a:t>Adam Smith (1723-90)</a:t>
            </a:r>
            <a:endParaRPr lang="en-US" sz="4000" b="1" dirty="0">
              <a:solidFill>
                <a:schemeClr val="tx1"/>
              </a:solidFill>
              <a:latin typeface="Adobe Garamond Pro" pitchFamily="18" charset="0"/>
            </a:endParaRPr>
          </a:p>
        </p:txBody>
      </p:sp>
      <p:sp>
        <p:nvSpPr>
          <p:cNvPr id="29699" name="Rectangle 3"/>
          <p:cNvSpPr>
            <a:spLocks noGrp="1" noChangeArrowheads="1"/>
          </p:cNvSpPr>
          <p:nvPr>
            <p:ph type="body" idx="1"/>
          </p:nvPr>
        </p:nvSpPr>
        <p:spPr>
          <a:xfrm>
            <a:off x="2895600" y="1828800"/>
            <a:ext cx="6248400" cy="4648200"/>
          </a:xfrm>
        </p:spPr>
        <p:txBody>
          <a:bodyPr>
            <a:normAutofit fontScale="92500" lnSpcReduction="10000"/>
          </a:bodyPr>
          <a:lstStyle/>
          <a:p>
            <a:pPr>
              <a:buClr>
                <a:schemeClr val="tx1">
                  <a:lumMod val="75000"/>
                  <a:lumOff val="25000"/>
                </a:schemeClr>
              </a:buClr>
            </a:pPr>
            <a:r>
              <a:rPr lang="en-US" sz="3200" dirty="0" smtClean="0">
                <a:latin typeface="Adobe Garamond Pro Bold" pitchFamily="18" charset="0"/>
              </a:rPr>
              <a:t>Father of modern economic theory</a:t>
            </a:r>
          </a:p>
          <a:p>
            <a:pPr>
              <a:buClr>
                <a:schemeClr val="tx1">
                  <a:lumMod val="75000"/>
                  <a:lumOff val="25000"/>
                </a:schemeClr>
              </a:buClr>
            </a:pPr>
            <a:r>
              <a:rPr lang="en-US" sz="3000" dirty="0" smtClean="0">
                <a:latin typeface="Adobe Garamond Pro Bold" pitchFamily="18" charset="0"/>
              </a:rPr>
              <a:t>Scottish </a:t>
            </a:r>
            <a:r>
              <a:rPr lang="en-US" sz="3000" dirty="0">
                <a:latin typeface="Adobe Garamond Pro Bold" pitchFamily="18" charset="0"/>
              </a:rPr>
              <a:t>social </a:t>
            </a:r>
            <a:r>
              <a:rPr lang="en-US" sz="3000" dirty="0" smtClean="0">
                <a:latin typeface="Adobe Garamond Pro Bold" pitchFamily="18" charset="0"/>
              </a:rPr>
              <a:t>philosopher/professor </a:t>
            </a:r>
          </a:p>
          <a:p>
            <a:pPr>
              <a:buClr>
                <a:schemeClr val="tx1">
                  <a:lumMod val="75000"/>
                  <a:lumOff val="25000"/>
                </a:schemeClr>
              </a:buClr>
            </a:pPr>
            <a:r>
              <a:rPr lang="en-US" sz="3000" b="1" dirty="0" smtClean="0">
                <a:latin typeface="Adobe Garamond Pro Bold" pitchFamily="18" charset="0"/>
              </a:rPr>
              <a:t>Laissez Faire Economic Theory</a:t>
            </a:r>
          </a:p>
          <a:p>
            <a:pPr>
              <a:buClr>
                <a:schemeClr val="tx1">
                  <a:lumMod val="75000"/>
                  <a:lumOff val="25000"/>
                </a:schemeClr>
              </a:buClr>
            </a:pPr>
            <a:r>
              <a:rPr lang="en-US" sz="3000" dirty="0" smtClean="0">
                <a:latin typeface="Adobe Garamond Pro Bold" pitchFamily="18" charset="0"/>
              </a:rPr>
              <a:t>“An </a:t>
            </a:r>
            <a:r>
              <a:rPr lang="en-US" sz="3000" dirty="0">
                <a:latin typeface="Adobe Garamond Pro Bold" pitchFamily="18" charset="0"/>
              </a:rPr>
              <a:t>Inquiry into the Nature and Causes of the Wealth of </a:t>
            </a:r>
            <a:r>
              <a:rPr lang="en-US" sz="3000" dirty="0" smtClean="0">
                <a:latin typeface="Adobe Garamond Pro Bold" pitchFamily="18" charset="0"/>
              </a:rPr>
              <a:t>Nations” (1776) </a:t>
            </a:r>
          </a:p>
          <a:p>
            <a:pPr>
              <a:buClr>
                <a:schemeClr val="tx1">
                  <a:lumMod val="75000"/>
                  <a:lumOff val="25000"/>
                </a:schemeClr>
              </a:buClr>
            </a:pPr>
            <a:r>
              <a:rPr lang="en-US" sz="3000" dirty="0" smtClean="0">
                <a:latin typeface="Adobe Garamond Pro Bold" pitchFamily="18" charset="0"/>
              </a:rPr>
              <a:t>10 years to write and consisted of 5 volumes</a:t>
            </a:r>
            <a:r>
              <a:rPr lang="en-US" sz="3000" dirty="0" smtClean="0">
                <a:latin typeface="Adobe Garamond Pro" pitchFamily="18" charset="0"/>
              </a:rPr>
              <a:t>.</a:t>
            </a:r>
            <a:endParaRPr lang="en-US" sz="3000" dirty="0" smtClean="0">
              <a:latin typeface="Adobe Garamond Pro Bold" pitchFamily="18" charset="0"/>
            </a:endParaRPr>
          </a:p>
          <a:p>
            <a:pPr>
              <a:buClr>
                <a:schemeClr val="tx1">
                  <a:lumMod val="75000"/>
                  <a:lumOff val="25000"/>
                </a:schemeClr>
              </a:buClr>
            </a:pPr>
            <a:r>
              <a:rPr lang="en-US" sz="3000" dirty="0" smtClean="0">
                <a:latin typeface="Adobe Garamond Pro Bold" pitchFamily="18" charset="0"/>
              </a:rPr>
              <a:t>Established Economics as its own discipline </a:t>
            </a:r>
          </a:p>
          <a:p>
            <a:endParaRPr lang="en-US" dirty="0">
              <a:latin typeface="Adobe Garamond Pro" pitchFamily="18" charset="0"/>
            </a:endParaRPr>
          </a:p>
          <a:p>
            <a:endParaRPr lang="en-US" sz="2800" dirty="0">
              <a:latin typeface="Adobe Garamond Pro" pitchFamily="18" charset="0"/>
            </a:endParaRPr>
          </a:p>
        </p:txBody>
      </p:sp>
      <p:pic>
        <p:nvPicPr>
          <p:cNvPr id="53250" name="Picture 2" descr="http://t0.gstatic.com/images?q=tbn:GEnEE6RcEPZp8M:http://upload.wikimedia.org/wikipedia/commons/archive/0/0a/20080906144305!AdamSmith.jpg">
            <a:hlinkClick r:id="rId2"/>
          </p:cNvPr>
          <p:cNvPicPr>
            <a:picLocks noChangeAspect="1" noChangeArrowheads="1"/>
          </p:cNvPicPr>
          <p:nvPr/>
        </p:nvPicPr>
        <p:blipFill>
          <a:blip r:embed="rId3" cstate="print"/>
          <a:srcRect/>
          <a:stretch>
            <a:fillRect/>
          </a:stretch>
        </p:blipFill>
        <p:spPr bwMode="auto">
          <a:xfrm>
            <a:off x="0" y="1981200"/>
            <a:ext cx="2819400" cy="4187228"/>
          </a:xfrm>
          <a:prstGeom prst="rect">
            <a:avLst/>
          </a:prstGeom>
          <a:noFill/>
        </p:spPr>
      </p:pic>
      <p:sp>
        <p:nvSpPr>
          <p:cNvPr id="5" name="Rectangle 4"/>
          <p:cNvSpPr/>
          <p:nvPr/>
        </p:nvSpPr>
        <p:spPr>
          <a:xfrm>
            <a:off x="0" y="1143000"/>
            <a:ext cx="9144000" cy="457200"/>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9698"/>
                                        </p:tgtEl>
                                        <p:attrNameLst>
                                          <p:attrName>style.visibility</p:attrName>
                                        </p:attrNameLst>
                                      </p:cBhvr>
                                      <p:to>
                                        <p:strVal val="visible"/>
                                      </p:to>
                                    </p:set>
                                    <p:anim calcmode="lin" valueType="num">
                                      <p:cBhvr>
                                        <p:cTn id="7" dur="500" fill="hold"/>
                                        <p:tgtEl>
                                          <p:spTgt spid="29698"/>
                                        </p:tgtEl>
                                        <p:attrNameLst>
                                          <p:attrName>ppt_w</p:attrName>
                                        </p:attrNameLst>
                                      </p:cBhvr>
                                      <p:tavLst>
                                        <p:tav tm="0">
                                          <p:val>
                                            <p:fltVal val="0"/>
                                          </p:val>
                                        </p:tav>
                                        <p:tav tm="100000">
                                          <p:val>
                                            <p:strVal val="#ppt_w"/>
                                          </p:val>
                                        </p:tav>
                                      </p:tavLst>
                                    </p:anim>
                                    <p:anim calcmode="lin" valueType="num">
                                      <p:cBhvr>
                                        <p:cTn id="8" dur="500" fill="hold"/>
                                        <p:tgtEl>
                                          <p:spTgt spid="2969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699">
                                            <p:txEl>
                                              <p:pRg st="0" end="0"/>
                                            </p:txEl>
                                          </p:spTgt>
                                        </p:tgtEl>
                                        <p:attrNameLst>
                                          <p:attrName>style.visibility</p:attrName>
                                        </p:attrNameLst>
                                      </p:cBhvr>
                                      <p:to>
                                        <p:strVal val="visible"/>
                                      </p:to>
                                    </p:set>
                                    <p:anim calcmode="lin" valueType="num">
                                      <p:cBhvr additive="base">
                                        <p:cTn id="13" dur="500" fill="hold"/>
                                        <p:tgtEl>
                                          <p:spTgt spid="2969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96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9699">
                                            <p:txEl>
                                              <p:pRg st="1" end="1"/>
                                            </p:txEl>
                                          </p:spTgt>
                                        </p:tgtEl>
                                        <p:attrNameLst>
                                          <p:attrName>style.visibility</p:attrName>
                                        </p:attrNameLst>
                                      </p:cBhvr>
                                      <p:to>
                                        <p:strVal val="visible"/>
                                      </p:to>
                                    </p:set>
                                    <p:anim calcmode="lin" valueType="num">
                                      <p:cBhvr additive="base">
                                        <p:cTn id="19" dur="500" fill="hold"/>
                                        <p:tgtEl>
                                          <p:spTgt spid="2969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96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9699">
                                            <p:txEl>
                                              <p:pRg st="2" end="2"/>
                                            </p:txEl>
                                          </p:spTgt>
                                        </p:tgtEl>
                                        <p:attrNameLst>
                                          <p:attrName>style.visibility</p:attrName>
                                        </p:attrNameLst>
                                      </p:cBhvr>
                                      <p:to>
                                        <p:strVal val="visible"/>
                                      </p:to>
                                    </p:set>
                                    <p:anim calcmode="lin" valueType="num">
                                      <p:cBhvr additive="base">
                                        <p:cTn id="25" dur="500" fill="hold"/>
                                        <p:tgtEl>
                                          <p:spTgt spid="29699">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96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9699">
                                            <p:txEl>
                                              <p:pRg st="3" end="3"/>
                                            </p:txEl>
                                          </p:spTgt>
                                        </p:tgtEl>
                                        <p:attrNameLst>
                                          <p:attrName>style.visibility</p:attrName>
                                        </p:attrNameLst>
                                      </p:cBhvr>
                                      <p:to>
                                        <p:strVal val="visible"/>
                                      </p:to>
                                    </p:set>
                                    <p:anim calcmode="lin" valueType="num">
                                      <p:cBhvr additive="base">
                                        <p:cTn id="31" dur="500" fill="hold"/>
                                        <p:tgtEl>
                                          <p:spTgt spid="29699">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969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9699">
                                            <p:txEl>
                                              <p:pRg st="4" end="4"/>
                                            </p:txEl>
                                          </p:spTgt>
                                        </p:tgtEl>
                                        <p:attrNameLst>
                                          <p:attrName>style.visibility</p:attrName>
                                        </p:attrNameLst>
                                      </p:cBhvr>
                                      <p:to>
                                        <p:strVal val="visible"/>
                                      </p:to>
                                    </p:set>
                                    <p:anim calcmode="lin" valueType="num">
                                      <p:cBhvr additive="base">
                                        <p:cTn id="37" dur="500" fill="hold"/>
                                        <p:tgtEl>
                                          <p:spTgt spid="29699">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969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9699">
                                            <p:txEl>
                                              <p:pRg st="5" end="5"/>
                                            </p:txEl>
                                          </p:spTgt>
                                        </p:tgtEl>
                                        <p:attrNameLst>
                                          <p:attrName>style.visibility</p:attrName>
                                        </p:attrNameLst>
                                      </p:cBhvr>
                                      <p:to>
                                        <p:strVal val="visible"/>
                                      </p:to>
                                    </p:set>
                                    <p:anim calcmode="lin" valueType="num">
                                      <p:cBhvr additive="base">
                                        <p:cTn id="43" dur="500" fill="hold"/>
                                        <p:tgtEl>
                                          <p:spTgt spid="29699">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969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699"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1524000"/>
            <a:ext cx="8839200" cy="5486400"/>
          </a:xfrm>
        </p:spPr>
        <p:txBody>
          <a:bodyPr>
            <a:noAutofit/>
          </a:bodyPr>
          <a:lstStyle/>
          <a:p>
            <a:pPr>
              <a:buNone/>
            </a:pPr>
            <a:r>
              <a:rPr lang="en-US" sz="2400" b="1" dirty="0" smtClean="0">
                <a:latin typeface="+mj-lt"/>
              </a:rPr>
              <a:t>On the Division of Labor</a:t>
            </a:r>
          </a:p>
          <a:p>
            <a:pPr marL="514350" indent="-514350">
              <a:buNone/>
            </a:pPr>
            <a:r>
              <a:rPr lang="en-US" sz="2400" dirty="0" smtClean="0">
                <a:latin typeface="+mj-lt"/>
              </a:rPr>
              <a:t>	Increase in quantity of work</a:t>
            </a:r>
          </a:p>
          <a:p>
            <a:pPr marL="514350" indent="-514350">
              <a:buNone/>
            </a:pPr>
            <a:r>
              <a:rPr lang="en-US" sz="2400" dirty="0" smtClean="0">
                <a:latin typeface="+mj-lt"/>
              </a:rPr>
              <a:t>		1.  Dexterity of workers</a:t>
            </a:r>
          </a:p>
          <a:p>
            <a:pPr marL="514350" indent="-514350">
              <a:buNone/>
            </a:pPr>
            <a:r>
              <a:rPr lang="en-US" sz="2400" dirty="0" smtClean="0">
                <a:latin typeface="+mj-lt"/>
              </a:rPr>
              <a:t>		2.  Saves time: no switch from one activity to the next</a:t>
            </a:r>
          </a:p>
          <a:p>
            <a:pPr marL="514350" indent="-514350">
              <a:buNone/>
            </a:pPr>
            <a:r>
              <a:rPr lang="en-US" sz="2400" dirty="0" smtClean="0">
                <a:latin typeface="+mj-lt"/>
              </a:rPr>
              <a:t>		3.  Machines replace manual labor</a:t>
            </a:r>
          </a:p>
          <a:p>
            <a:pPr lvl="1">
              <a:buNone/>
            </a:pPr>
            <a:r>
              <a:rPr lang="en-US" sz="2400" dirty="0" smtClean="0">
                <a:latin typeface="+mj-lt"/>
              </a:rPr>
              <a:t>  Division of physical and mental labor: professional specialization; expertise</a:t>
            </a:r>
          </a:p>
          <a:p>
            <a:pPr>
              <a:buNone/>
            </a:pPr>
            <a:r>
              <a:rPr lang="en-US" sz="2400" dirty="0" smtClean="0">
                <a:latin typeface="+mj-lt"/>
              </a:rPr>
              <a:t>      Increased productivity = increased wealth for everyone</a:t>
            </a:r>
          </a:p>
          <a:p>
            <a:pPr>
              <a:buNone/>
            </a:pPr>
            <a:r>
              <a:rPr lang="en-US" sz="2400" b="1" dirty="0" smtClean="0">
                <a:latin typeface="+mj-lt"/>
              </a:rPr>
              <a:t>Motivation for labor</a:t>
            </a:r>
          </a:p>
          <a:p>
            <a:pPr lvl="0">
              <a:buNone/>
            </a:pPr>
            <a:r>
              <a:rPr lang="en-US" sz="2400" dirty="0" smtClean="0">
                <a:latin typeface="+mj-lt"/>
              </a:rPr>
              <a:t>	       Disposition to barter</a:t>
            </a:r>
          </a:p>
          <a:p>
            <a:pPr lvl="0">
              <a:buNone/>
            </a:pPr>
            <a:r>
              <a:rPr lang="en-US" sz="2400" dirty="0" smtClean="0">
                <a:latin typeface="+mj-lt"/>
              </a:rPr>
              <a:t>            </a:t>
            </a:r>
            <a:r>
              <a:rPr lang="en-US" sz="2400" dirty="0" smtClean="0">
                <a:latin typeface="+mj-lt"/>
                <a:hlinkClick r:id="rId2" action="ppaction://hlinksldjump"/>
              </a:rPr>
              <a:t>Invisible Hand of the Marketplace</a:t>
            </a:r>
            <a:endParaRPr lang="en-US" sz="2400" dirty="0" smtClean="0">
              <a:latin typeface="+mj-lt"/>
            </a:endParaRPr>
          </a:p>
          <a:p>
            <a:pPr lvl="0">
              <a:buNone/>
            </a:pPr>
            <a:r>
              <a:rPr lang="en-US" sz="2000" dirty="0" smtClean="0">
                <a:latin typeface="Adobe Garamond Pro" pitchFamily="18" charset="0"/>
              </a:rPr>
              <a:t>  </a:t>
            </a:r>
          </a:p>
          <a:p>
            <a:endParaRPr lang="en-US" sz="1600" dirty="0"/>
          </a:p>
        </p:txBody>
      </p:sp>
      <p:sp>
        <p:nvSpPr>
          <p:cNvPr id="4" name="TextBox 3"/>
          <p:cNvSpPr txBox="1"/>
          <p:nvPr/>
        </p:nvSpPr>
        <p:spPr>
          <a:xfrm>
            <a:off x="685800" y="448270"/>
            <a:ext cx="8733288" cy="923330"/>
          </a:xfrm>
          <a:prstGeom prst="rect">
            <a:avLst/>
          </a:prstGeom>
          <a:noFill/>
        </p:spPr>
        <p:txBody>
          <a:bodyPr wrap="none" rtlCol="0">
            <a:spAutoFit/>
          </a:bodyPr>
          <a:lstStyle/>
          <a:p>
            <a:r>
              <a:rPr lang="en-US" sz="5400" dirty="0" smtClean="0"/>
              <a:t>Core Principles of Adam Smith </a:t>
            </a:r>
            <a:endParaRPr lang="en-US" sz="5400" dirty="0"/>
          </a:p>
        </p:txBody>
      </p:sp>
      <p:sp>
        <p:nvSpPr>
          <p:cNvPr id="6" name="Rounded Rectangle 5">
            <a:hlinkClick r:id="rId3"/>
          </p:cNvPr>
          <p:cNvSpPr/>
          <p:nvPr/>
        </p:nvSpPr>
        <p:spPr>
          <a:xfrm>
            <a:off x="7848600" y="6172200"/>
            <a:ext cx="12954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EXAMPLE</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04800" y="0"/>
            <a:ext cx="8534400" cy="1143000"/>
          </a:xfrm>
        </p:spPr>
        <p:txBody>
          <a:bodyPr/>
          <a:lstStyle/>
          <a:p>
            <a:r>
              <a:rPr lang="en-US" dirty="0"/>
              <a:t>Adam Smith and the Invisible Hand</a:t>
            </a:r>
          </a:p>
        </p:txBody>
      </p:sp>
      <p:sp>
        <p:nvSpPr>
          <p:cNvPr id="12291" name="Rectangle 3"/>
          <p:cNvSpPr>
            <a:spLocks noGrp="1" noChangeArrowheads="1"/>
          </p:cNvSpPr>
          <p:nvPr>
            <p:ph type="body" idx="1"/>
          </p:nvPr>
        </p:nvSpPr>
        <p:spPr>
          <a:xfrm>
            <a:off x="762000" y="1600200"/>
            <a:ext cx="7772400" cy="5105400"/>
          </a:xfrm>
        </p:spPr>
        <p:txBody>
          <a:bodyPr>
            <a:normAutofit lnSpcReduction="10000"/>
          </a:bodyPr>
          <a:lstStyle/>
          <a:p>
            <a:pPr>
              <a:lnSpc>
                <a:spcPct val="90000"/>
              </a:lnSpc>
            </a:pPr>
            <a:r>
              <a:rPr lang="en-US" altLang="en-US" sz="2800" dirty="0">
                <a:latin typeface="Sylfaen" pitchFamily="18" charset="0"/>
              </a:rPr>
              <a:t>In every transaction, the buyer and seller consider only their </a:t>
            </a:r>
            <a:r>
              <a:rPr lang="en-US" altLang="en-US" sz="2800" dirty="0">
                <a:solidFill>
                  <a:schemeClr val="accent2"/>
                </a:solidFill>
                <a:latin typeface="Sylfaen" pitchFamily="18" charset="0"/>
              </a:rPr>
              <a:t>self-interest</a:t>
            </a:r>
            <a:r>
              <a:rPr lang="en-US" altLang="en-US" sz="2800" dirty="0">
                <a:latin typeface="Sylfaen" pitchFamily="18" charset="0"/>
              </a:rPr>
              <a:t>, or their own personal gain. Self-interest is the </a:t>
            </a:r>
            <a:r>
              <a:rPr lang="en-US" altLang="en-US" sz="2800" b="1" u="sng" dirty="0">
                <a:effectLst>
                  <a:outerShdw blurRad="38100" dist="38100" dir="2700000" algn="tl">
                    <a:srgbClr val="FFFFFF"/>
                  </a:outerShdw>
                </a:effectLst>
                <a:latin typeface="Sylfaen" pitchFamily="18" charset="0"/>
              </a:rPr>
              <a:t>motivating </a:t>
            </a:r>
            <a:r>
              <a:rPr lang="en-US" altLang="en-US" sz="2800" dirty="0">
                <a:latin typeface="Sylfaen" pitchFamily="18" charset="0"/>
              </a:rPr>
              <a:t>force in the free market.  </a:t>
            </a:r>
          </a:p>
          <a:p>
            <a:pPr>
              <a:lnSpc>
                <a:spcPct val="90000"/>
              </a:lnSpc>
            </a:pPr>
            <a:r>
              <a:rPr lang="en-US" altLang="en-US" sz="2800" dirty="0">
                <a:latin typeface="Sylfaen" pitchFamily="18" charset="0"/>
              </a:rPr>
              <a:t>Producers in a free market struggle for the dollars of consumers. This is known as </a:t>
            </a:r>
            <a:r>
              <a:rPr lang="en-US" altLang="en-US" sz="2800" dirty="0">
                <a:solidFill>
                  <a:schemeClr val="accent2"/>
                </a:solidFill>
                <a:latin typeface="Sylfaen" pitchFamily="18" charset="0"/>
              </a:rPr>
              <a:t>competition</a:t>
            </a:r>
            <a:r>
              <a:rPr lang="en-US" altLang="en-US" sz="2800" dirty="0">
                <a:latin typeface="Sylfaen" pitchFamily="18" charset="0"/>
              </a:rPr>
              <a:t>, and is the </a:t>
            </a:r>
            <a:r>
              <a:rPr lang="en-US" altLang="en-US" sz="2800" b="1" u="sng" dirty="0">
                <a:effectLst>
                  <a:outerShdw blurRad="38100" dist="38100" dir="2700000" algn="tl">
                    <a:srgbClr val="FFFFFF"/>
                  </a:outerShdw>
                </a:effectLst>
                <a:latin typeface="Sylfaen" pitchFamily="18" charset="0"/>
              </a:rPr>
              <a:t>regulating</a:t>
            </a:r>
            <a:r>
              <a:rPr lang="en-US" altLang="en-US" sz="2800" dirty="0">
                <a:latin typeface="Sylfaen" pitchFamily="18" charset="0"/>
              </a:rPr>
              <a:t> force of the free market.</a:t>
            </a:r>
          </a:p>
          <a:p>
            <a:pPr>
              <a:lnSpc>
                <a:spcPct val="90000"/>
              </a:lnSpc>
            </a:pPr>
            <a:r>
              <a:rPr lang="en-US" altLang="en-US" sz="2800" dirty="0">
                <a:latin typeface="Sylfaen" pitchFamily="18" charset="0"/>
              </a:rPr>
              <a:t>The interaction of buyers and sellers, motivated by self-interest and regulated by competition, all happens without a central plan.  This phenomenon is called “the </a:t>
            </a:r>
            <a:r>
              <a:rPr lang="en-US" altLang="en-US" sz="2800" dirty="0">
                <a:solidFill>
                  <a:schemeClr val="accent2"/>
                </a:solidFill>
                <a:latin typeface="Sylfaen" pitchFamily="18" charset="0"/>
              </a:rPr>
              <a:t>invisible hand</a:t>
            </a:r>
            <a:r>
              <a:rPr lang="en-US" altLang="en-US" sz="2800" dirty="0">
                <a:latin typeface="Sylfaen" pitchFamily="18" charset="0"/>
              </a:rPr>
              <a:t> of the marketplace.”</a:t>
            </a:r>
          </a:p>
          <a:p>
            <a:pPr>
              <a:lnSpc>
                <a:spcPct val="90000"/>
              </a:lnSpc>
              <a:buFontTx/>
              <a:buNone/>
            </a:pPr>
            <a:endParaRPr lang="en-US" sz="2800" dirty="0">
              <a:latin typeface="Tempus Sans ITC" pitchFamily="82" charset="0"/>
            </a:endParaRPr>
          </a:p>
        </p:txBody>
      </p:sp>
      <p:sp>
        <p:nvSpPr>
          <p:cNvPr id="4" name="Oval 3">
            <a:hlinkClick r:id="rId2" action="ppaction://hlinksldjump"/>
          </p:cNvPr>
          <p:cNvSpPr/>
          <p:nvPr/>
        </p:nvSpPr>
        <p:spPr>
          <a:xfrm>
            <a:off x="7391400" y="6096000"/>
            <a:ext cx="17526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Back to Principles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1000" fill="hold"/>
                                        <p:tgtEl>
                                          <p:spTgt spid="12290"/>
                                        </p:tgtEl>
                                        <p:attrNameLst>
                                          <p:attrName>ppt_w</p:attrName>
                                        </p:attrNameLst>
                                      </p:cBhvr>
                                      <p:tavLst>
                                        <p:tav tm="0">
                                          <p:val>
                                            <p:fltVal val="0"/>
                                          </p:val>
                                        </p:tav>
                                        <p:tav tm="100000">
                                          <p:val>
                                            <p:strVal val="#ppt_w"/>
                                          </p:val>
                                        </p:tav>
                                      </p:tavLst>
                                    </p:anim>
                                    <p:anim calcmode="lin" valueType="num">
                                      <p:cBhvr>
                                        <p:cTn id="8" dur="1000" fill="hold"/>
                                        <p:tgtEl>
                                          <p:spTgt spid="12290"/>
                                        </p:tgtEl>
                                        <p:attrNameLst>
                                          <p:attrName>ppt_h</p:attrName>
                                        </p:attrNameLst>
                                      </p:cBhvr>
                                      <p:tavLst>
                                        <p:tav tm="0">
                                          <p:val>
                                            <p:fltVal val="0"/>
                                          </p:val>
                                        </p:tav>
                                        <p:tav tm="100000">
                                          <p:val>
                                            <p:strVal val="#ppt_h"/>
                                          </p:val>
                                        </p:tav>
                                      </p:tavLst>
                                    </p:anim>
                                    <p:anim calcmode="lin" valueType="num">
                                      <p:cBhvr>
                                        <p:cTn id="9" dur="1000" fill="hold"/>
                                        <p:tgtEl>
                                          <p:spTgt spid="1229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229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12291">
                                            <p:txEl>
                                              <p:pRg st="0" end="0"/>
                                            </p:txEl>
                                          </p:spTgt>
                                        </p:tgtEl>
                                        <p:attrNameLst>
                                          <p:attrName>style.visibility</p:attrName>
                                        </p:attrNameLst>
                                      </p:cBhvr>
                                      <p:to>
                                        <p:strVal val="visible"/>
                                      </p:to>
                                    </p:set>
                                    <p:anim calcmode="lin" valueType="num">
                                      <p:cBhvr additive="base">
                                        <p:cTn id="15" dur="500" fill="hold"/>
                                        <p:tgtEl>
                                          <p:spTgt spid="12291">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22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12291">
                                            <p:txEl>
                                              <p:pRg st="1" end="1"/>
                                            </p:txEl>
                                          </p:spTgt>
                                        </p:tgtEl>
                                        <p:attrNameLst>
                                          <p:attrName>style.visibility</p:attrName>
                                        </p:attrNameLst>
                                      </p:cBhvr>
                                      <p:to>
                                        <p:strVal val="visible"/>
                                      </p:to>
                                    </p:set>
                                    <p:anim calcmode="lin" valueType="num">
                                      <p:cBhvr additive="base">
                                        <p:cTn id="21" dur="500" fill="hold"/>
                                        <p:tgtEl>
                                          <p:spTgt spid="12291">
                                            <p:txEl>
                                              <p:pRg st="1" end="1"/>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22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2291">
                                            <p:txEl>
                                              <p:pRg st="2" end="2"/>
                                            </p:txEl>
                                          </p:spTgt>
                                        </p:tgtEl>
                                        <p:attrNameLst>
                                          <p:attrName>style.visibility</p:attrName>
                                        </p:attrNameLst>
                                      </p:cBhvr>
                                      <p:to>
                                        <p:strVal val="visible"/>
                                      </p:to>
                                    </p:set>
                                    <p:anim calcmode="lin" valueType="num">
                                      <p:cBhvr additive="base">
                                        <p:cTn id="27" dur="500" fill="hold"/>
                                        <p:tgtEl>
                                          <p:spTgt spid="12291">
                                            <p:txEl>
                                              <p:pRg st="2" end="2"/>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229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0" y="76200"/>
            <a:ext cx="8610600" cy="769441"/>
          </a:xfrm>
          <a:solidFill>
            <a:srgbClr val="99CCFF">
              <a:alpha val="50000"/>
            </a:srgbClr>
          </a:solidFill>
          <a:ln w="57150">
            <a:solidFill>
              <a:srgbClr val="3366FF"/>
            </a:solidFill>
          </a:ln>
        </p:spPr>
        <p:txBody>
          <a:bodyPr>
            <a:spAutoFit/>
          </a:bodyPr>
          <a:lstStyle/>
          <a:p>
            <a:r>
              <a:rPr lang="en-US" dirty="0" smtClean="0"/>
              <a:t>Circular Flow Model</a:t>
            </a:r>
            <a:endParaRPr lang="en-US" dirty="0"/>
          </a:p>
        </p:txBody>
      </p:sp>
      <p:grpSp>
        <p:nvGrpSpPr>
          <p:cNvPr id="2" name="Group 4"/>
          <p:cNvGrpSpPr>
            <a:grpSpLocks/>
          </p:cNvGrpSpPr>
          <p:nvPr/>
        </p:nvGrpSpPr>
        <p:grpSpPr bwMode="auto">
          <a:xfrm>
            <a:off x="-228600" y="762000"/>
            <a:ext cx="9677400" cy="6248400"/>
            <a:chOff x="1332" y="1278"/>
            <a:chExt cx="2936" cy="2671"/>
          </a:xfrm>
        </p:grpSpPr>
        <p:pic>
          <p:nvPicPr>
            <p:cNvPr id="7173" name="Picture 5"/>
            <p:cNvPicPr>
              <a:picLocks noChangeAspect="1" noChangeArrowheads="1"/>
            </p:cNvPicPr>
            <p:nvPr/>
          </p:nvPicPr>
          <p:blipFill>
            <a:blip r:embed="rId2" cstate="print"/>
            <a:srcRect/>
            <a:stretch>
              <a:fillRect/>
            </a:stretch>
          </p:blipFill>
          <p:spPr bwMode="auto">
            <a:xfrm>
              <a:off x="1332" y="1278"/>
              <a:ext cx="2936" cy="2671"/>
            </a:xfrm>
            <a:prstGeom prst="rect">
              <a:avLst/>
            </a:prstGeom>
            <a:noFill/>
          </p:spPr>
        </p:pic>
        <p:pic>
          <p:nvPicPr>
            <p:cNvPr id="7174" name="Picture 6"/>
            <p:cNvPicPr>
              <a:picLocks noChangeAspect="1" noChangeArrowheads="1"/>
            </p:cNvPicPr>
            <p:nvPr/>
          </p:nvPicPr>
          <p:blipFill>
            <a:blip r:embed="rId3" cstate="print"/>
            <a:srcRect/>
            <a:stretch>
              <a:fillRect/>
            </a:stretch>
          </p:blipFill>
          <p:spPr bwMode="auto">
            <a:xfrm>
              <a:off x="1713" y="1576"/>
              <a:ext cx="2204" cy="2203"/>
            </a:xfrm>
            <a:prstGeom prst="rect">
              <a:avLst/>
            </a:prstGeom>
            <a:noFill/>
          </p:spPr>
        </p:pic>
        <p:pic>
          <p:nvPicPr>
            <p:cNvPr id="7175" name="Picture 7"/>
            <p:cNvPicPr>
              <a:picLocks noChangeAspect="1" noChangeArrowheads="1"/>
            </p:cNvPicPr>
            <p:nvPr/>
          </p:nvPicPr>
          <p:blipFill>
            <a:blip r:embed="rId4" cstate="print"/>
            <a:srcRect/>
            <a:stretch>
              <a:fillRect/>
            </a:stretch>
          </p:blipFill>
          <p:spPr bwMode="auto">
            <a:xfrm>
              <a:off x="1515" y="2231"/>
              <a:ext cx="2533" cy="676"/>
            </a:xfrm>
            <a:prstGeom prst="rect">
              <a:avLst/>
            </a:prstGeom>
            <a:noFill/>
          </p:spPr>
        </p:pic>
        <p:sp>
          <p:nvSpPr>
            <p:cNvPr id="7176" name="Text Box 8"/>
            <p:cNvSpPr txBox="1">
              <a:spLocks noChangeArrowheads="1"/>
            </p:cNvSpPr>
            <p:nvPr/>
          </p:nvSpPr>
          <p:spPr bwMode="auto">
            <a:xfrm>
              <a:off x="2470" y="1649"/>
              <a:ext cx="695" cy="118"/>
            </a:xfrm>
            <a:prstGeom prst="rect">
              <a:avLst/>
            </a:prstGeom>
            <a:noFill/>
            <a:ln w="9525">
              <a:noFill/>
              <a:miter lim="800000"/>
              <a:headEnd/>
              <a:tailEnd/>
            </a:ln>
            <a:effectLst/>
          </p:spPr>
          <p:txBody>
            <a:bodyPr>
              <a:spAutoFit/>
            </a:bodyPr>
            <a:lstStyle/>
            <a:p>
              <a:pPr algn="ctr" eaLnBrk="0" hangingPunct="0">
                <a:spcBef>
                  <a:spcPct val="50000"/>
                </a:spcBef>
              </a:pPr>
              <a:r>
                <a:rPr lang="en-US" altLang="en-US" sz="1200" b="1" dirty="0">
                  <a:solidFill>
                    <a:srgbClr val="FFFFFF"/>
                  </a:solidFill>
                  <a:latin typeface="Arial" charset="0"/>
                </a:rPr>
                <a:t>monetary flow</a:t>
              </a:r>
              <a:endParaRPr lang="en-US" altLang="en-US" sz="1200" b="1" dirty="0">
                <a:latin typeface="Arial" charset="0"/>
              </a:endParaRPr>
            </a:p>
          </p:txBody>
        </p:sp>
        <p:sp>
          <p:nvSpPr>
            <p:cNvPr id="7177" name="Text Box 9"/>
            <p:cNvSpPr txBox="1">
              <a:spLocks noChangeArrowheads="1"/>
            </p:cNvSpPr>
            <p:nvPr/>
          </p:nvSpPr>
          <p:spPr bwMode="auto">
            <a:xfrm>
              <a:off x="2470" y="1803"/>
              <a:ext cx="695" cy="118"/>
            </a:xfrm>
            <a:prstGeom prst="rect">
              <a:avLst/>
            </a:prstGeom>
            <a:noFill/>
            <a:ln w="9525">
              <a:noFill/>
              <a:miter lim="800000"/>
              <a:headEnd/>
              <a:tailEnd/>
            </a:ln>
            <a:effectLst/>
          </p:spPr>
          <p:txBody>
            <a:bodyPr>
              <a:spAutoFit/>
            </a:bodyPr>
            <a:lstStyle/>
            <a:p>
              <a:pPr algn="ctr" eaLnBrk="0" hangingPunct="0">
                <a:spcBef>
                  <a:spcPct val="50000"/>
                </a:spcBef>
              </a:pPr>
              <a:r>
                <a:rPr lang="en-US" altLang="en-US" sz="1200" b="1" dirty="0">
                  <a:solidFill>
                    <a:srgbClr val="FFFFFF"/>
                  </a:solidFill>
                  <a:latin typeface="Arial" charset="0"/>
                </a:rPr>
                <a:t>physical flow</a:t>
              </a:r>
              <a:endParaRPr lang="en-US" altLang="en-US" sz="1200" b="1" dirty="0">
                <a:latin typeface="Arial" charset="0"/>
              </a:endParaRPr>
            </a:p>
          </p:txBody>
        </p:sp>
        <p:sp>
          <p:nvSpPr>
            <p:cNvPr id="7178" name="Text Box 10"/>
            <p:cNvSpPr txBox="1">
              <a:spLocks noChangeArrowheads="1"/>
            </p:cNvSpPr>
            <p:nvPr/>
          </p:nvSpPr>
          <p:spPr bwMode="auto">
            <a:xfrm>
              <a:off x="2476" y="3550"/>
              <a:ext cx="694" cy="117"/>
            </a:xfrm>
            <a:prstGeom prst="rect">
              <a:avLst/>
            </a:prstGeom>
            <a:noFill/>
            <a:ln w="9525">
              <a:noFill/>
              <a:miter lim="800000"/>
              <a:headEnd/>
              <a:tailEnd/>
            </a:ln>
            <a:effectLst/>
          </p:spPr>
          <p:txBody>
            <a:bodyPr>
              <a:spAutoFit/>
            </a:bodyPr>
            <a:lstStyle/>
            <a:p>
              <a:pPr algn="ctr" eaLnBrk="0" hangingPunct="0">
                <a:spcBef>
                  <a:spcPct val="50000"/>
                </a:spcBef>
              </a:pPr>
              <a:r>
                <a:rPr lang="en-US" altLang="en-US" sz="1200" b="1" dirty="0">
                  <a:solidFill>
                    <a:srgbClr val="FFFFFF"/>
                  </a:solidFill>
                  <a:latin typeface="Arial" charset="0"/>
                </a:rPr>
                <a:t>monetary flow</a:t>
              </a:r>
              <a:endParaRPr lang="en-US" altLang="en-US" sz="1200" b="1" dirty="0">
                <a:latin typeface="Arial" charset="0"/>
              </a:endParaRPr>
            </a:p>
          </p:txBody>
        </p:sp>
        <p:sp>
          <p:nvSpPr>
            <p:cNvPr id="7179" name="Text Box 11"/>
            <p:cNvSpPr txBox="1">
              <a:spLocks noChangeArrowheads="1"/>
            </p:cNvSpPr>
            <p:nvPr/>
          </p:nvSpPr>
          <p:spPr bwMode="auto">
            <a:xfrm>
              <a:off x="2476" y="3395"/>
              <a:ext cx="694" cy="118"/>
            </a:xfrm>
            <a:prstGeom prst="rect">
              <a:avLst/>
            </a:prstGeom>
            <a:noFill/>
            <a:ln w="9525">
              <a:noFill/>
              <a:miter lim="800000"/>
              <a:headEnd/>
              <a:tailEnd/>
            </a:ln>
            <a:effectLst/>
          </p:spPr>
          <p:txBody>
            <a:bodyPr>
              <a:spAutoFit/>
            </a:bodyPr>
            <a:lstStyle/>
            <a:p>
              <a:pPr algn="ctr" eaLnBrk="0" hangingPunct="0">
                <a:spcBef>
                  <a:spcPct val="50000"/>
                </a:spcBef>
              </a:pPr>
              <a:r>
                <a:rPr lang="en-US" altLang="en-US" sz="1200" b="1" dirty="0">
                  <a:solidFill>
                    <a:srgbClr val="FFFFFF"/>
                  </a:solidFill>
                  <a:latin typeface="Arial" charset="0"/>
                </a:rPr>
                <a:t>physical flow</a:t>
              </a:r>
              <a:endParaRPr lang="en-US" altLang="en-US" sz="1200" b="1" dirty="0">
                <a:latin typeface="Arial" charset="0"/>
              </a:endParaRPr>
            </a:p>
          </p:txBody>
        </p:sp>
        <p:pic>
          <p:nvPicPr>
            <p:cNvPr id="7181" name="Picture 13"/>
            <p:cNvPicPr>
              <a:picLocks noChangeAspect="1" noChangeArrowheads="1"/>
            </p:cNvPicPr>
            <p:nvPr/>
          </p:nvPicPr>
          <p:blipFill>
            <a:blip r:embed="rId5" cstate="print"/>
            <a:srcRect/>
            <a:stretch>
              <a:fillRect/>
            </a:stretch>
          </p:blipFill>
          <p:spPr bwMode="auto">
            <a:xfrm>
              <a:off x="1435" y="2557"/>
              <a:ext cx="812" cy="265"/>
            </a:xfrm>
            <a:prstGeom prst="rect">
              <a:avLst/>
            </a:prstGeom>
            <a:noFill/>
          </p:spPr>
        </p:pic>
        <p:pic>
          <p:nvPicPr>
            <p:cNvPr id="7182" name="Picture 14"/>
            <p:cNvPicPr>
              <a:picLocks noChangeAspect="1" noChangeArrowheads="1"/>
            </p:cNvPicPr>
            <p:nvPr/>
          </p:nvPicPr>
          <p:blipFill>
            <a:blip r:embed="rId5" cstate="print"/>
            <a:srcRect/>
            <a:stretch>
              <a:fillRect/>
            </a:stretch>
          </p:blipFill>
          <p:spPr bwMode="auto">
            <a:xfrm>
              <a:off x="3524" y="2557"/>
              <a:ext cx="484" cy="265"/>
            </a:xfrm>
            <a:prstGeom prst="rect">
              <a:avLst/>
            </a:prstGeom>
            <a:noFill/>
          </p:spPr>
        </p:pic>
        <p:sp>
          <p:nvSpPr>
            <p:cNvPr id="7183" name="Text Box 15"/>
            <p:cNvSpPr txBox="1">
              <a:spLocks noChangeArrowheads="1"/>
            </p:cNvSpPr>
            <p:nvPr/>
          </p:nvSpPr>
          <p:spPr bwMode="auto">
            <a:xfrm>
              <a:off x="1554" y="2609"/>
              <a:ext cx="624" cy="117"/>
            </a:xfrm>
            <a:prstGeom prst="rect">
              <a:avLst/>
            </a:prstGeom>
            <a:noFill/>
            <a:ln w="9525">
              <a:noFill/>
              <a:miter lim="800000"/>
              <a:headEnd/>
              <a:tailEnd/>
            </a:ln>
            <a:effectLst/>
          </p:spPr>
          <p:txBody>
            <a:bodyPr>
              <a:spAutoFit/>
            </a:bodyPr>
            <a:lstStyle/>
            <a:p>
              <a:pPr eaLnBrk="0" hangingPunct="0">
                <a:spcBef>
                  <a:spcPct val="50000"/>
                </a:spcBef>
              </a:pPr>
              <a:r>
                <a:rPr lang="en-US" altLang="en-US" sz="1200" b="1" dirty="0">
                  <a:solidFill>
                    <a:srgbClr val="FFFFFF"/>
                  </a:solidFill>
                  <a:latin typeface="Arial" charset="0"/>
                </a:rPr>
                <a:t>Households</a:t>
              </a:r>
              <a:endParaRPr lang="en-US" altLang="en-US" sz="1200" b="1" dirty="0">
                <a:latin typeface="Arial" charset="0"/>
              </a:endParaRPr>
            </a:p>
          </p:txBody>
        </p:sp>
        <p:sp>
          <p:nvSpPr>
            <p:cNvPr id="7184" name="Text Box 16"/>
            <p:cNvSpPr txBox="1">
              <a:spLocks noChangeArrowheads="1"/>
            </p:cNvSpPr>
            <p:nvPr/>
          </p:nvSpPr>
          <p:spPr bwMode="auto">
            <a:xfrm>
              <a:off x="3625" y="2617"/>
              <a:ext cx="367" cy="117"/>
            </a:xfrm>
            <a:prstGeom prst="rect">
              <a:avLst/>
            </a:prstGeom>
            <a:noFill/>
            <a:ln w="9525">
              <a:noFill/>
              <a:miter lim="800000"/>
              <a:headEnd/>
              <a:tailEnd/>
            </a:ln>
            <a:effectLst/>
          </p:spPr>
          <p:txBody>
            <a:bodyPr>
              <a:spAutoFit/>
            </a:bodyPr>
            <a:lstStyle/>
            <a:p>
              <a:pPr eaLnBrk="0" hangingPunct="0">
                <a:spcBef>
                  <a:spcPct val="50000"/>
                </a:spcBef>
              </a:pPr>
              <a:r>
                <a:rPr lang="en-US" altLang="en-US" sz="1200" b="1" dirty="0">
                  <a:solidFill>
                    <a:srgbClr val="FFFFFF"/>
                  </a:solidFill>
                  <a:latin typeface="Arial" charset="0"/>
                </a:rPr>
                <a:t>Firms</a:t>
              </a:r>
              <a:endParaRPr lang="en-US" altLang="en-US" sz="1200" b="1" dirty="0">
                <a:latin typeface="Arial" charset="0"/>
              </a:endParaRPr>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Market Failure</a:t>
            </a:r>
            <a:endParaRPr lang="en-US" dirty="0"/>
          </a:p>
        </p:txBody>
      </p:sp>
      <p:sp>
        <p:nvSpPr>
          <p:cNvPr id="3" name="Content Placeholder 2"/>
          <p:cNvSpPr>
            <a:spLocks noGrp="1"/>
          </p:cNvSpPr>
          <p:nvPr>
            <p:ph sz="quarter" idx="1"/>
          </p:nvPr>
        </p:nvSpPr>
        <p:spPr/>
        <p:txBody>
          <a:bodyPr>
            <a:normAutofit/>
          </a:bodyPr>
          <a:lstStyle/>
          <a:p>
            <a:pPr marL="514350" indent="-514350">
              <a:buFont typeface="+mj-lt"/>
              <a:buAutoNum type="arabicPeriod"/>
            </a:pPr>
            <a:r>
              <a:rPr lang="en-US" dirty="0" smtClean="0"/>
              <a:t>The provision of public goods (shared consumption/ exclusion)</a:t>
            </a:r>
          </a:p>
          <a:p>
            <a:pPr marL="514350" indent="-514350">
              <a:buFont typeface="+mj-lt"/>
              <a:buAutoNum type="arabicPeriod"/>
            </a:pPr>
            <a:r>
              <a:rPr lang="en-US" dirty="0" smtClean="0"/>
              <a:t>The provision of merit goods  (lack of funds/opt out – under consumption)</a:t>
            </a:r>
          </a:p>
          <a:p>
            <a:pPr marL="514350" indent="-514350">
              <a:buFont typeface="+mj-lt"/>
              <a:buAutoNum type="arabicPeriod"/>
            </a:pPr>
            <a:r>
              <a:rPr lang="en-US" dirty="0" smtClean="0"/>
              <a:t>Income inequalities  (social tension/economic problems) </a:t>
            </a:r>
          </a:p>
          <a:p>
            <a:pPr marL="514350" indent="-514350">
              <a:buFont typeface="+mj-lt"/>
              <a:buAutoNum type="arabicPeriod"/>
            </a:pPr>
            <a:r>
              <a:rPr lang="en-US" dirty="0" smtClean="0"/>
              <a:t>Existence of shortages and surpluses (unemployment)</a:t>
            </a:r>
          </a:p>
          <a:p>
            <a:pPr marL="514350" indent="-514350">
              <a:buFont typeface="+mj-lt"/>
              <a:buAutoNum type="arabicPeriod"/>
            </a:pPr>
            <a:r>
              <a:rPr lang="en-US" dirty="0" smtClean="0"/>
              <a:t>Existence of negative externalities </a:t>
            </a:r>
          </a:p>
          <a:p>
            <a:pPr>
              <a:buNone/>
            </a:pPr>
            <a:endParaRPr lang="en-US" dirty="0"/>
          </a:p>
        </p:txBody>
      </p:sp>
      <p:sp>
        <p:nvSpPr>
          <p:cNvPr id="4" name="Oval 3">
            <a:hlinkClick r:id="rId2"/>
          </p:cNvPr>
          <p:cNvSpPr/>
          <p:nvPr/>
        </p:nvSpPr>
        <p:spPr>
          <a:xfrm>
            <a:off x="8001000" y="6096000"/>
            <a:ext cx="11430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NPR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6" name="Rectangle 4"/>
          <p:cNvSpPr>
            <a:spLocks noChangeArrowheads="1"/>
          </p:cNvSpPr>
          <p:nvPr/>
        </p:nvSpPr>
        <p:spPr bwMode="auto">
          <a:xfrm>
            <a:off x="76200" y="76200"/>
            <a:ext cx="6934200" cy="990600"/>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r>
              <a:rPr lang="en-US" sz="6600" dirty="0" smtClean="0">
                <a:latin typeface="French Script MT" pitchFamily="66" charset="0"/>
              </a:rPr>
              <a:t>Karl Marx (</a:t>
            </a:r>
            <a:r>
              <a:rPr lang="en-US" sz="6600" dirty="0">
                <a:latin typeface="French Script MT" pitchFamily="66" charset="0"/>
              </a:rPr>
              <a:t>1818-1883)</a:t>
            </a:r>
          </a:p>
        </p:txBody>
      </p:sp>
      <p:sp>
        <p:nvSpPr>
          <p:cNvPr id="18439" name="Rectangle 7"/>
          <p:cNvSpPr>
            <a:spLocks noGrp="1" noChangeArrowheads="1"/>
          </p:cNvSpPr>
          <p:nvPr>
            <p:ph type="body" idx="1"/>
          </p:nvPr>
        </p:nvSpPr>
        <p:spPr>
          <a:xfrm>
            <a:off x="0" y="1524000"/>
            <a:ext cx="9144000" cy="5486400"/>
          </a:xfrm>
        </p:spPr>
        <p:style>
          <a:lnRef idx="2">
            <a:schemeClr val="accent1"/>
          </a:lnRef>
          <a:fillRef idx="1">
            <a:schemeClr val="lt1"/>
          </a:fillRef>
          <a:effectRef idx="0">
            <a:schemeClr val="accent1"/>
          </a:effectRef>
          <a:fontRef idx="minor">
            <a:schemeClr val="dk1"/>
          </a:fontRef>
        </p:style>
        <p:txBody>
          <a:bodyPr>
            <a:noAutofit/>
          </a:bodyPr>
          <a:lstStyle/>
          <a:p>
            <a:r>
              <a:rPr lang="en-US" sz="2400" dirty="0">
                <a:latin typeface="Perpetua" pitchFamily="18" charset="0"/>
              </a:rPr>
              <a:t>German </a:t>
            </a:r>
            <a:r>
              <a:rPr lang="en-US" sz="2400" dirty="0" smtClean="0">
                <a:latin typeface="Perpetua" pitchFamily="18" charset="0"/>
              </a:rPr>
              <a:t>philosopher, political economist and historian</a:t>
            </a:r>
            <a:endParaRPr lang="en-US" sz="2400" dirty="0">
              <a:latin typeface="Perpetua" pitchFamily="18" charset="0"/>
            </a:endParaRPr>
          </a:p>
          <a:p>
            <a:r>
              <a:rPr lang="en-US" sz="2400" dirty="0">
                <a:latin typeface="Perpetua" pitchFamily="18" charset="0"/>
              </a:rPr>
              <a:t>Developed radical approach to understanding and coping with the problems that occurred in free market </a:t>
            </a:r>
            <a:r>
              <a:rPr lang="en-US" sz="2400" dirty="0" smtClean="0">
                <a:latin typeface="Perpetua" pitchFamily="18" charset="0"/>
              </a:rPr>
              <a:t>systems, namely the Industrial Revolution </a:t>
            </a:r>
            <a:endParaRPr lang="en-US" sz="2400" dirty="0">
              <a:latin typeface="Perpetua" pitchFamily="18" charset="0"/>
            </a:endParaRPr>
          </a:p>
          <a:p>
            <a:r>
              <a:rPr lang="en-US" sz="2400" dirty="0">
                <a:latin typeface="Perpetua" pitchFamily="18" charset="0"/>
              </a:rPr>
              <a:t>Published the </a:t>
            </a:r>
            <a:r>
              <a:rPr lang="en-US" sz="2400" i="1" dirty="0">
                <a:latin typeface="Perpetua" pitchFamily="18" charset="0"/>
              </a:rPr>
              <a:t>Communist Manifesto</a:t>
            </a:r>
            <a:r>
              <a:rPr lang="en-US" sz="2400" dirty="0">
                <a:latin typeface="Perpetua" pitchFamily="18" charset="0"/>
              </a:rPr>
              <a:t> in 1848 with close friend Frederick </a:t>
            </a:r>
            <a:r>
              <a:rPr lang="en-US" sz="2400" dirty="0" smtClean="0">
                <a:latin typeface="Perpetua" pitchFamily="18" charset="0"/>
              </a:rPr>
              <a:t>Engels</a:t>
            </a:r>
            <a:endParaRPr lang="en-US" sz="2400" dirty="0">
              <a:latin typeface="Perpetua" pitchFamily="18" charset="0"/>
            </a:endParaRPr>
          </a:p>
          <a:p>
            <a:r>
              <a:rPr lang="en-US" sz="2400" dirty="0" smtClean="0">
                <a:latin typeface="Perpetua" pitchFamily="18" charset="0"/>
              </a:rPr>
              <a:t>Marxism is rooted in an analysis of  modern, Western thought.</a:t>
            </a:r>
          </a:p>
          <a:p>
            <a:pPr lvl="1"/>
            <a:r>
              <a:rPr lang="en-US" sz="2100" dirty="0" smtClean="0">
                <a:latin typeface="Perpetua" pitchFamily="18" charset="0"/>
              </a:rPr>
              <a:t>18</a:t>
            </a:r>
            <a:r>
              <a:rPr lang="en-US" sz="2100" baseline="30000" dirty="0" smtClean="0">
                <a:latin typeface="Perpetua" pitchFamily="18" charset="0"/>
              </a:rPr>
              <a:t>th</a:t>
            </a:r>
            <a:r>
              <a:rPr lang="en-US" sz="2100" dirty="0" smtClean="0">
                <a:latin typeface="Perpetua" pitchFamily="18" charset="0"/>
              </a:rPr>
              <a:t> century Enlightenment</a:t>
            </a:r>
            <a:endParaRPr lang="en-US" sz="1800" dirty="0" smtClean="0">
              <a:latin typeface="Perpetua" pitchFamily="18" charset="0"/>
            </a:endParaRPr>
          </a:p>
          <a:p>
            <a:pPr lvl="1"/>
            <a:r>
              <a:rPr lang="en-US" sz="2100" dirty="0" smtClean="0">
                <a:latin typeface="Perpetua" pitchFamily="18" charset="0"/>
              </a:rPr>
              <a:t>Classical Economics</a:t>
            </a:r>
          </a:p>
          <a:p>
            <a:pPr lvl="1"/>
            <a:r>
              <a:rPr lang="en-US" sz="2100" dirty="0" smtClean="0">
                <a:latin typeface="Perpetua" pitchFamily="18" charset="0"/>
              </a:rPr>
              <a:t>Utopian Socialism </a:t>
            </a:r>
          </a:p>
          <a:p>
            <a:pPr lvl="1"/>
            <a:r>
              <a:rPr lang="en-US" sz="2100" dirty="0" smtClean="0">
                <a:latin typeface="Perpetua" pitchFamily="18" charset="0"/>
              </a:rPr>
              <a:t>German Philosophy</a:t>
            </a:r>
          </a:p>
        </p:txBody>
      </p:sp>
      <p:sp>
        <p:nvSpPr>
          <p:cNvPr id="4" name="Action Button: Movie 3">
            <a:hlinkClick r:id="rId2" highlightClick="1"/>
          </p:cNvPr>
          <p:cNvSpPr/>
          <p:nvPr/>
        </p:nvSpPr>
        <p:spPr>
          <a:xfrm>
            <a:off x="7924800" y="457200"/>
            <a:ext cx="762000" cy="457200"/>
          </a:xfrm>
          <a:prstGeom prst="actionButtonMovi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8436"/>
                                        </p:tgtEl>
                                        <p:attrNameLst>
                                          <p:attrName>style.visibility</p:attrName>
                                        </p:attrNameLst>
                                      </p:cBhvr>
                                      <p:to>
                                        <p:strVal val="visible"/>
                                      </p:to>
                                    </p:set>
                                    <p:animEffect transition="in" filter="checkerboard(across)">
                                      <p:cBhvr>
                                        <p:cTn id="7" dur="500"/>
                                        <p:tgtEl>
                                          <p:spTgt spid="1843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8439">
                                            <p:bg/>
                                          </p:spTgt>
                                        </p:tgtEl>
                                        <p:attrNameLst>
                                          <p:attrName>style.visibility</p:attrName>
                                        </p:attrNameLst>
                                      </p:cBhvr>
                                      <p:to>
                                        <p:strVal val="visible"/>
                                      </p:to>
                                    </p:set>
                                    <p:anim calcmode="lin" valueType="num">
                                      <p:cBhvr additive="base">
                                        <p:cTn id="12" dur="500" fill="hold"/>
                                        <p:tgtEl>
                                          <p:spTgt spid="18439">
                                            <p:bg/>
                                          </p:spTgt>
                                        </p:tgtEl>
                                        <p:attrNameLst>
                                          <p:attrName>ppt_x</p:attrName>
                                        </p:attrNameLst>
                                      </p:cBhvr>
                                      <p:tavLst>
                                        <p:tav tm="0">
                                          <p:val>
                                            <p:strVal val="0-#ppt_w/2"/>
                                          </p:val>
                                        </p:tav>
                                        <p:tav tm="100000">
                                          <p:val>
                                            <p:strVal val="#ppt_x"/>
                                          </p:val>
                                        </p:tav>
                                      </p:tavLst>
                                    </p:anim>
                                    <p:anim calcmode="lin" valueType="num">
                                      <p:cBhvr additive="base">
                                        <p:cTn id="13" dur="500" fill="hold"/>
                                        <p:tgtEl>
                                          <p:spTgt spid="18439">
                                            <p:bg/>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8439">
                                            <p:txEl>
                                              <p:pRg st="0" end="0"/>
                                            </p:txEl>
                                          </p:spTgt>
                                        </p:tgtEl>
                                        <p:attrNameLst>
                                          <p:attrName>style.visibility</p:attrName>
                                        </p:attrNameLst>
                                      </p:cBhvr>
                                      <p:to>
                                        <p:strVal val="visible"/>
                                      </p:to>
                                    </p:set>
                                    <p:anim calcmode="lin" valueType="num">
                                      <p:cBhvr additive="base">
                                        <p:cTn id="18" dur="500" fill="hold"/>
                                        <p:tgtEl>
                                          <p:spTgt spid="18439">
                                            <p:txEl>
                                              <p:pRg st="0" end="0"/>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84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8439">
                                            <p:txEl>
                                              <p:pRg st="1" end="1"/>
                                            </p:txEl>
                                          </p:spTgt>
                                        </p:tgtEl>
                                        <p:attrNameLst>
                                          <p:attrName>style.visibility</p:attrName>
                                        </p:attrNameLst>
                                      </p:cBhvr>
                                      <p:to>
                                        <p:strVal val="visible"/>
                                      </p:to>
                                    </p:set>
                                    <p:anim calcmode="lin" valueType="num">
                                      <p:cBhvr additive="base">
                                        <p:cTn id="24" dur="500" fill="hold"/>
                                        <p:tgtEl>
                                          <p:spTgt spid="18439">
                                            <p:txEl>
                                              <p:pRg st="1" end="1"/>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84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8439">
                                            <p:txEl>
                                              <p:pRg st="2" end="2"/>
                                            </p:txEl>
                                          </p:spTgt>
                                        </p:tgtEl>
                                        <p:attrNameLst>
                                          <p:attrName>style.visibility</p:attrName>
                                        </p:attrNameLst>
                                      </p:cBhvr>
                                      <p:to>
                                        <p:strVal val="visible"/>
                                      </p:to>
                                    </p:set>
                                    <p:anim calcmode="lin" valueType="num">
                                      <p:cBhvr additive="base">
                                        <p:cTn id="30" dur="500" fill="hold"/>
                                        <p:tgtEl>
                                          <p:spTgt spid="18439">
                                            <p:txEl>
                                              <p:pRg st="2" end="2"/>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1843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18439">
                                            <p:txEl>
                                              <p:pRg st="3" end="3"/>
                                            </p:txEl>
                                          </p:spTgt>
                                        </p:tgtEl>
                                        <p:attrNameLst>
                                          <p:attrName>style.visibility</p:attrName>
                                        </p:attrNameLst>
                                      </p:cBhvr>
                                      <p:to>
                                        <p:strVal val="visible"/>
                                      </p:to>
                                    </p:set>
                                    <p:anim calcmode="lin" valueType="num">
                                      <p:cBhvr additive="base">
                                        <p:cTn id="36" dur="500" fill="hold"/>
                                        <p:tgtEl>
                                          <p:spTgt spid="18439">
                                            <p:txEl>
                                              <p:pRg st="3" end="3"/>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1843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18439">
                                            <p:txEl>
                                              <p:pRg st="4" end="4"/>
                                            </p:txEl>
                                          </p:spTgt>
                                        </p:tgtEl>
                                        <p:attrNameLst>
                                          <p:attrName>style.visibility</p:attrName>
                                        </p:attrNameLst>
                                      </p:cBhvr>
                                      <p:to>
                                        <p:strVal val="visible"/>
                                      </p:to>
                                    </p:set>
                                    <p:anim calcmode="lin" valueType="num">
                                      <p:cBhvr additive="base">
                                        <p:cTn id="42" dur="500" fill="hold"/>
                                        <p:tgtEl>
                                          <p:spTgt spid="18439">
                                            <p:txEl>
                                              <p:pRg st="4" end="4"/>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18439">
                                            <p:txEl>
                                              <p:pRg st="4" end="4"/>
                                            </p:txEl>
                                          </p:spTgt>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18439">
                                            <p:txEl>
                                              <p:pRg st="5" end="5"/>
                                            </p:txEl>
                                          </p:spTgt>
                                        </p:tgtEl>
                                        <p:attrNameLst>
                                          <p:attrName>style.visibility</p:attrName>
                                        </p:attrNameLst>
                                      </p:cBhvr>
                                      <p:to>
                                        <p:strVal val="visible"/>
                                      </p:to>
                                    </p:set>
                                    <p:anim calcmode="lin" valueType="num">
                                      <p:cBhvr additive="base">
                                        <p:cTn id="46" dur="500" fill="hold"/>
                                        <p:tgtEl>
                                          <p:spTgt spid="18439">
                                            <p:txEl>
                                              <p:pRg st="5" end="5"/>
                                            </p:txEl>
                                          </p:spTgt>
                                        </p:tgtEl>
                                        <p:attrNameLst>
                                          <p:attrName>ppt_x</p:attrName>
                                        </p:attrNameLst>
                                      </p:cBhvr>
                                      <p:tavLst>
                                        <p:tav tm="0">
                                          <p:val>
                                            <p:strVal val="0-#ppt_w/2"/>
                                          </p:val>
                                        </p:tav>
                                        <p:tav tm="100000">
                                          <p:val>
                                            <p:strVal val="#ppt_x"/>
                                          </p:val>
                                        </p:tav>
                                      </p:tavLst>
                                    </p:anim>
                                    <p:anim calcmode="lin" valueType="num">
                                      <p:cBhvr additive="base">
                                        <p:cTn id="47" dur="500" fill="hold"/>
                                        <p:tgtEl>
                                          <p:spTgt spid="1843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grpId="0" nodeType="clickEffect">
                                  <p:stCondLst>
                                    <p:cond delay="0"/>
                                  </p:stCondLst>
                                  <p:childTnLst>
                                    <p:set>
                                      <p:cBhvr>
                                        <p:cTn id="51" dur="1" fill="hold">
                                          <p:stCondLst>
                                            <p:cond delay="0"/>
                                          </p:stCondLst>
                                        </p:cTn>
                                        <p:tgtEl>
                                          <p:spTgt spid="18439">
                                            <p:txEl>
                                              <p:pRg st="6" end="6"/>
                                            </p:txEl>
                                          </p:spTgt>
                                        </p:tgtEl>
                                        <p:attrNameLst>
                                          <p:attrName>style.visibility</p:attrName>
                                        </p:attrNameLst>
                                      </p:cBhvr>
                                      <p:to>
                                        <p:strVal val="visible"/>
                                      </p:to>
                                    </p:set>
                                    <p:anim calcmode="lin" valueType="num">
                                      <p:cBhvr additive="base">
                                        <p:cTn id="52" dur="500" fill="hold"/>
                                        <p:tgtEl>
                                          <p:spTgt spid="18439">
                                            <p:txEl>
                                              <p:pRg st="6" end="6"/>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1843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8" fill="hold" grpId="0" nodeType="clickEffect">
                                  <p:stCondLst>
                                    <p:cond delay="0"/>
                                  </p:stCondLst>
                                  <p:childTnLst>
                                    <p:set>
                                      <p:cBhvr>
                                        <p:cTn id="57" dur="1" fill="hold">
                                          <p:stCondLst>
                                            <p:cond delay="0"/>
                                          </p:stCondLst>
                                        </p:cTn>
                                        <p:tgtEl>
                                          <p:spTgt spid="18439">
                                            <p:txEl>
                                              <p:pRg st="7" end="7"/>
                                            </p:txEl>
                                          </p:spTgt>
                                        </p:tgtEl>
                                        <p:attrNameLst>
                                          <p:attrName>style.visibility</p:attrName>
                                        </p:attrNameLst>
                                      </p:cBhvr>
                                      <p:to>
                                        <p:strVal val="visible"/>
                                      </p:to>
                                    </p:set>
                                    <p:anim calcmode="lin" valueType="num">
                                      <p:cBhvr additive="base">
                                        <p:cTn id="58" dur="500" fill="hold"/>
                                        <p:tgtEl>
                                          <p:spTgt spid="18439">
                                            <p:txEl>
                                              <p:pRg st="7" end="7"/>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18439">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animBg="1" autoUpdateAnimBg="0"/>
      <p:bldP spid="18439" grpId="0" build="p"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Marxism in Theory</a:t>
            </a:r>
            <a:endParaRPr lang="en-US" dirty="0"/>
          </a:p>
        </p:txBody>
      </p:sp>
      <p:sp>
        <p:nvSpPr>
          <p:cNvPr id="3" name="Content Placeholder 2"/>
          <p:cNvSpPr>
            <a:spLocks noGrp="1"/>
          </p:cNvSpPr>
          <p:nvPr>
            <p:ph sz="quarter" idx="1"/>
          </p:nvPr>
        </p:nvSpPr>
        <p:spPr>
          <a:xfrm>
            <a:off x="457200" y="1600200"/>
            <a:ext cx="8686800" cy="5257800"/>
          </a:xfrm>
        </p:spPr>
        <p:txBody>
          <a:bodyPr>
            <a:normAutofit fontScale="85000" lnSpcReduction="20000"/>
          </a:bodyPr>
          <a:lstStyle/>
          <a:p>
            <a:r>
              <a:rPr lang="en-US" sz="2400" dirty="0" smtClean="0">
                <a:latin typeface="Perpetua" pitchFamily="18" charset="0"/>
              </a:rPr>
              <a:t>Dialectical materialism </a:t>
            </a:r>
          </a:p>
          <a:p>
            <a:pPr lvl="1"/>
            <a:r>
              <a:rPr lang="en-US" sz="2400" dirty="0" smtClean="0">
                <a:latin typeface="Perpetua" pitchFamily="18" charset="0"/>
              </a:rPr>
              <a:t>Materialism </a:t>
            </a:r>
          </a:p>
          <a:p>
            <a:pPr lvl="2"/>
            <a:r>
              <a:rPr lang="en-US" sz="2400" dirty="0" smtClean="0">
                <a:latin typeface="Perpetua" pitchFamily="18" charset="0"/>
              </a:rPr>
              <a:t>Philosophical doctrine stating that matter is the only reality and that everything in the world, including thought, will, and feeling, can be explained only in terms of matter.</a:t>
            </a:r>
          </a:p>
          <a:p>
            <a:pPr lvl="2"/>
            <a:r>
              <a:rPr lang="en-US" sz="2400" dirty="0" smtClean="0">
                <a:latin typeface="Perpetua" pitchFamily="18" charset="0"/>
              </a:rPr>
              <a:t>Opposite of idealism</a:t>
            </a:r>
          </a:p>
          <a:p>
            <a:pPr lvl="1"/>
            <a:r>
              <a:rPr lang="en-US" sz="2400" dirty="0" smtClean="0">
                <a:latin typeface="Perpetua" pitchFamily="18" charset="0"/>
              </a:rPr>
              <a:t>Dialectical </a:t>
            </a:r>
          </a:p>
          <a:p>
            <a:pPr lvl="2"/>
            <a:r>
              <a:rPr lang="en-US" sz="2400" dirty="0" smtClean="0">
                <a:latin typeface="Perpetua" pitchFamily="18" charset="0"/>
              </a:rPr>
              <a:t>The theoretical process in the social sciences in which change occurs based on contradictory, interacting forces</a:t>
            </a:r>
          </a:p>
          <a:p>
            <a:pPr lvl="2"/>
            <a:r>
              <a:rPr lang="en-US" sz="2400" dirty="0" smtClean="0">
                <a:latin typeface="Perpetua" pitchFamily="18" charset="0"/>
              </a:rPr>
              <a:t>The forces are based on existing class struggles</a:t>
            </a:r>
          </a:p>
          <a:p>
            <a:endParaRPr lang="en-US" sz="2400" dirty="0" smtClean="0">
              <a:latin typeface="Perpetua" pitchFamily="18" charset="0"/>
            </a:endParaRPr>
          </a:p>
          <a:p>
            <a:pPr>
              <a:buNone/>
            </a:pPr>
            <a:endParaRPr lang="en-US" sz="2400" dirty="0" smtClean="0">
              <a:latin typeface="Perpetua" pitchFamily="18" charset="0"/>
            </a:endParaRPr>
          </a:p>
          <a:p>
            <a:pPr>
              <a:buNone/>
            </a:pPr>
            <a:endParaRPr lang="en-US" sz="2400" dirty="0" smtClean="0">
              <a:latin typeface="Perpetua" pitchFamily="18" charset="0"/>
            </a:endParaRPr>
          </a:p>
          <a:p>
            <a:r>
              <a:rPr lang="en-US" sz="2400" dirty="0" smtClean="0">
                <a:latin typeface="Perpetua" pitchFamily="18" charset="0"/>
              </a:rPr>
              <a:t>Stages of economic development</a:t>
            </a:r>
          </a:p>
          <a:p>
            <a:pPr lvl="1"/>
            <a:r>
              <a:rPr lang="en-US" sz="2400" dirty="0" smtClean="0">
                <a:latin typeface="Perpetua" pitchFamily="18" charset="0"/>
              </a:rPr>
              <a:t>Pre-determined </a:t>
            </a:r>
          </a:p>
          <a:p>
            <a:pPr lvl="1"/>
            <a:r>
              <a:rPr lang="en-US" sz="2400" dirty="0" smtClean="0">
                <a:latin typeface="Perpetua" pitchFamily="18" charset="0"/>
              </a:rPr>
              <a:t>Tribal, Slave-Owning, Feudal, Capitalist, Socialist, Communist</a:t>
            </a:r>
          </a:p>
          <a:p>
            <a:pPr lvl="1"/>
            <a:endParaRPr lang="en-US" dirty="0" smtClean="0"/>
          </a:p>
        </p:txBody>
      </p:sp>
      <p:graphicFrame>
        <p:nvGraphicFramePr>
          <p:cNvPr id="4" name="Diagram 3"/>
          <p:cNvGraphicFramePr/>
          <p:nvPr/>
        </p:nvGraphicFramePr>
        <p:xfrm>
          <a:off x="1905000" y="4648200"/>
          <a:ext cx="6934200" cy="76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checkerboard(across)">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checkerboard(across)">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blinds(horizontal)">
                                      <p:cBhvr>
                                        <p:cTn id="42" dur="500"/>
                                        <p:tgtEl>
                                          <p:spTgt spid="4"/>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checkerboard(across)">
                                      <p:cBhvr>
                                        <p:cTn id="47" dur="500"/>
                                        <p:tgtEl>
                                          <p:spTgt spid="3">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nodeType="click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Effect transition="in" filter="checkerboard(across)">
                                      <p:cBhvr>
                                        <p:cTn id="52" dur="500"/>
                                        <p:tgtEl>
                                          <p:spTgt spid="3">
                                            <p:txEl>
                                              <p:pRg st="11" end="1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5" presetClass="entr" presetSubtype="10" fill="hold" nodeType="clickEffect">
                                  <p:stCondLst>
                                    <p:cond delay="0"/>
                                  </p:stCondLst>
                                  <p:childTnLst>
                                    <p:set>
                                      <p:cBhvr>
                                        <p:cTn id="56" dur="1" fill="hold">
                                          <p:stCondLst>
                                            <p:cond delay="0"/>
                                          </p:stCondLst>
                                        </p:cTn>
                                        <p:tgtEl>
                                          <p:spTgt spid="3">
                                            <p:txEl>
                                              <p:pRg st="12" end="12"/>
                                            </p:txEl>
                                          </p:spTgt>
                                        </p:tgtEl>
                                        <p:attrNameLst>
                                          <p:attrName>style.visibility</p:attrName>
                                        </p:attrNameLst>
                                      </p:cBhvr>
                                      <p:to>
                                        <p:strVal val="visible"/>
                                      </p:to>
                                    </p:set>
                                    <p:animEffect transition="in" filter="checkerboard(across)">
                                      <p:cBhvr>
                                        <p:cTn id="5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7" name="Picture 1027" descr="77fe1"/>
          <p:cNvPicPr>
            <a:picLocks noChangeAspect="1" noChangeArrowheads="1"/>
          </p:cNvPicPr>
          <p:nvPr/>
        </p:nvPicPr>
        <p:blipFill>
          <a:blip r:embed="rId2" cstate="print"/>
          <a:srcRect/>
          <a:stretch>
            <a:fillRect/>
          </a:stretch>
        </p:blipFill>
        <p:spPr bwMode="auto">
          <a:xfrm>
            <a:off x="0" y="990600"/>
            <a:ext cx="4495800" cy="5867400"/>
          </a:xfrm>
          <a:prstGeom prst="rect">
            <a:avLst/>
          </a:prstGeom>
          <a:noFill/>
        </p:spPr>
      </p:pic>
      <p:pic>
        <p:nvPicPr>
          <p:cNvPr id="21511" name="Picture 1031" descr="82km1"/>
          <p:cNvPicPr>
            <a:picLocks noChangeAspect="1" noChangeArrowheads="1"/>
          </p:cNvPicPr>
          <p:nvPr/>
        </p:nvPicPr>
        <p:blipFill>
          <a:blip r:embed="rId3" cstate="print"/>
          <a:srcRect/>
          <a:stretch>
            <a:fillRect/>
          </a:stretch>
        </p:blipFill>
        <p:spPr bwMode="auto">
          <a:xfrm>
            <a:off x="4495800" y="990600"/>
            <a:ext cx="4648200" cy="5867400"/>
          </a:xfrm>
          <a:prstGeom prst="rect">
            <a:avLst/>
          </a:prstGeom>
          <a:noFill/>
        </p:spPr>
      </p:pic>
      <p:sp>
        <p:nvSpPr>
          <p:cNvPr id="21512" name="Rectangle 1032"/>
          <p:cNvSpPr>
            <a:spLocks noChangeArrowheads="1"/>
          </p:cNvSpPr>
          <p:nvPr/>
        </p:nvSpPr>
        <p:spPr bwMode="auto">
          <a:xfrm>
            <a:off x="0" y="0"/>
            <a:ext cx="4572000" cy="990600"/>
          </a:xfrm>
          <a:prstGeom prst="rect">
            <a:avLst/>
          </a:prstGeom>
          <a:solidFill>
            <a:schemeClr val="folHlink"/>
          </a:solidFill>
          <a:ln w="9525">
            <a:solidFill>
              <a:schemeClr val="tx1"/>
            </a:solidFill>
            <a:miter lim="800000"/>
            <a:headEnd/>
            <a:tailEnd/>
          </a:ln>
          <a:effectLst/>
        </p:spPr>
        <p:txBody>
          <a:bodyPr wrap="none" anchor="ctr"/>
          <a:lstStyle/>
          <a:p>
            <a:pPr algn="ctr"/>
            <a:r>
              <a:rPr lang="en-US" dirty="0">
                <a:solidFill>
                  <a:schemeClr val="bg1"/>
                </a:solidFill>
              </a:rPr>
              <a:t>Frederick Engels</a:t>
            </a:r>
          </a:p>
        </p:txBody>
      </p:sp>
      <p:sp>
        <p:nvSpPr>
          <p:cNvPr id="21513" name="Rectangle 1033"/>
          <p:cNvSpPr>
            <a:spLocks noChangeArrowheads="1"/>
          </p:cNvSpPr>
          <p:nvPr/>
        </p:nvSpPr>
        <p:spPr bwMode="auto">
          <a:xfrm>
            <a:off x="4495800" y="0"/>
            <a:ext cx="4648200" cy="990600"/>
          </a:xfrm>
          <a:prstGeom prst="rect">
            <a:avLst/>
          </a:prstGeom>
          <a:solidFill>
            <a:schemeClr val="folHlink"/>
          </a:solidFill>
          <a:ln w="9525">
            <a:solidFill>
              <a:schemeClr val="tx1"/>
            </a:solidFill>
            <a:miter lim="800000"/>
            <a:headEnd/>
            <a:tailEnd/>
          </a:ln>
          <a:effectLst/>
        </p:spPr>
        <p:txBody>
          <a:bodyPr wrap="none" anchor="ctr"/>
          <a:lstStyle/>
          <a:p>
            <a:pPr algn="ctr"/>
            <a:r>
              <a:rPr lang="en-US" dirty="0">
                <a:solidFill>
                  <a:schemeClr val="bg1"/>
                </a:solidFill>
              </a:rPr>
              <a:t>Karl Marx</a:t>
            </a:r>
          </a:p>
        </p:txBody>
      </p:sp>
      <p:sp>
        <p:nvSpPr>
          <p:cNvPr id="21516" name="Rectangle 1036"/>
          <p:cNvSpPr>
            <a:spLocks noChangeArrowheads="1"/>
          </p:cNvSpPr>
          <p:nvPr/>
        </p:nvSpPr>
        <p:spPr bwMode="auto">
          <a:xfrm>
            <a:off x="-674688" y="2794000"/>
            <a:ext cx="9144001" cy="0"/>
          </a:xfrm>
          <a:prstGeom prst="rect">
            <a:avLst/>
          </a:prstGeom>
          <a:noFill/>
          <a:ln w="9525">
            <a:noFill/>
            <a:miter lim="800000"/>
            <a:headEnd/>
            <a:tailEnd/>
          </a:ln>
          <a:effectLst/>
        </p:spPr>
        <p:txBody>
          <a:bodyPr>
            <a:spAutoFit/>
          </a:bodyPr>
          <a:lstStyle/>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444500" y="800100"/>
            <a:ext cx="9144000" cy="0"/>
          </a:xfrm>
          <a:prstGeom prst="rect">
            <a:avLst/>
          </a:prstGeom>
          <a:noFill/>
          <a:ln w="9525">
            <a:noFill/>
            <a:miter lim="800000"/>
            <a:headEnd/>
            <a:tailEnd/>
          </a:ln>
          <a:effectLst/>
        </p:spPr>
        <p:txBody>
          <a:bodyPr>
            <a:spAutoFit/>
          </a:bodyPr>
          <a:lstStyle/>
          <a:p>
            <a:endParaRPr lang="en-US" dirty="0"/>
          </a:p>
        </p:txBody>
      </p:sp>
      <p:pic>
        <p:nvPicPr>
          <p:cNvPr id="20484" name="Picture 4" descr="marx1"/>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936665846"/>
              </p:ext>
            </p:extLst>
          </p:nvPr>
        </p:nvGraphicFramePr>
        <p:xfrm>
          <a:off x="0" y="2"/>
          <a:ext cx="9144000" cy="6857999"/>
        </p:xfrm>
        <a:graphic>
          <a:graphicData uri="http://schemas.openxmlformats.org/drawingml/2006/table">
            <a:tbl>
              <a:tblPr firstRow="1" bandRow="1">
                <a:tableStyleId>{5C22544A-7EE6-4342-B048-85BDC9FD1C3A}</a:tableStyleId>
              </a:tblPr>
              <a:tblGrid>
                <a:gridCol w="1295400"/>
                <a:gridCol w="7848600"/>
              </a:tblGrid>
              <a:tr h="690734">
                <a:tc gridSpan="2">
                  <a:txBody>
                    <a:bodyPr/>
                    <a:lstStyle/>
                    <a:p>
                      <a:pPr algn="ctr"/>
                      <a:r>
                        <a:rPr lang="en-US" sz="3600" dirty="0" smtClean="0">
                          <a:latin typeface="French Script MT" pitchFamily="66" charset="0"/>
                        </a:rPr>
                        <a:t>The Communist Manifesto: </a:t>
                      </a:r>
                      <a:r>
                        <a:rPr lang="en-US" sz="3600" dirty="0" smtClean="0">
                          <a:latin typeface="French Script MT" pitchFamily="66" charset="0"/>
                          <a:hlinkClick r:id="rId2"/>
                        </a:rPr>
                        <a:t>Online Reading Assignment</a:t>
                      </a:r>
                      <a:endParaRPr lang="en-US" sz="3600" dirty="0">
                        <a:latin typeface="French Script MT" pitchFamily="66" charset="0"/>
                      </a:endParaRPr>
                    </a:p>
                  </a:txBody>
                  <a:tcPr/>
                </a:tc>
                <a:tc hMerge="1">
                  <a:txBody>
                    <a:bodyPr/>
                    <a:lstStyle/>
                    <a:p>
                      <a:endParaRPr lang="en-US" dirty="0"/>
                    </a:p>
                  </a:txBody>
                  <a:tcPr/>
                </a:tc>
              </a:tr>
              <a:tr h="1233453">
                <a:tc>
                  <a:txBody>
                    <a:bodyPr/>
                    <a:lstStyle/>
                    <a:p>
                      <a:r>
                        <a:rPr lang="en-US" dirty="0" smtClean="0"/>
                        <a:t>Introduction</a:t>
                      </a:r>
                      <a:endParaRPr lang="en-US" dirty="0"/>
                    </a:p>
                  </a:txBody>
                  <a:tcPr/>
                </a:tc>
                <a:tc>
                  <a:txBody>
                    <a:bodyPr/>
                    <a:lstStyle/>
                    <a:p>
                      <a:endParaRPr lang="en-US" dirty="0"/>
                    </a:p>
                  </a:txBody>
                  <a:tcPr/>
                </a:tc>
              </a:tr>
              <a:tr h="1233453">
                <a:tc>
                  <a:txBody>
                    <a:bodyPr/>
                    <a:lstStyle/>
                    <a:p>
                      <a:r>
                        <a:rPr lang="en-US" dirty="0" smtClean="0"/>
                        <a:t>Part I</a:t>
                      </a:r>
                      <a:endParaRPr lang="en-US" dirty="0"/>
                    </a:p>
                  </a:txBody>
                  <a:tcPr/>
                </a:tc>
                <a:tc>
                  <a:txBody>
                    <a:bodyPr/>
                    <a:lstStyle/>
                    <a:p>
                      <a:endParaRPr lang="en-US" dirty="0"/>
                    </a:p>
                  </a:txBody>
                  <a:tcPr/>
                </a:tc>
              </a:tr>
              <a:tr h="1233453">
                <a:tc>
                  <a:txBody>
                    <a:bodyPr/>
                    <a:lstStyle/>
                    <a:p>
                      <a:r>
                        <a:rPr lang="en-US" dirty="0" smtClean="0"/>
                        <a:t>Part II</a:t>
                      </a:r>
                      <a:endParaRPr lang="en-US" dirty="0"/>
                    </a:p>
                  </a:txBody>
                  <a:tcPr/>
                </a:tc>
                <a:tc>
                  <a:txBody>
                    <a:bodyPr/>
                    <a:lstStyle/>
                    <a:p>
                      <a:endParaRPr lang="en-US" dirty="0"/>
                    </a:p>
                  </a:txBody>
                  <a:tcPr/>
                </a:tc>
              </a:tr>
              <a:tr h="1233453">
                <a:tc>
                  <a:txBody>
                    <a:bodyPr/>
                    <a:lstStyle/>
                    <a:p>
                      <a:r>
                        <a:rPr lang="en-US" dirty="0" smtClean="0"/>
                        <a:t>Part III</a:t>
                      </a:r>
                      <a:endParaRPr lang="en-US" dirty="0"/>
                    </a:p>
                  </a:txBody>
                  <a:tcPr/>
                </a:tc>
                <a:tc>
                  <a:txBody>
                    <a:bodyPr/>
                    <a:lstStyle/>
                    <a:p>
                      <a:r>
                        <a:rPr kumimoji="0" lang="en-US" sz="1800" kern="1200" dirty="0" smtClean="0">
                          <a:solidFill>
                            <a:schemeClr val="dk1"/>
                          </a:solidFill>
                          <a:latin typeface="+mn-lt"/>
                          <a:ea typeface="+mn-ea"/>
                          <a:cs typeface="+mn-cs"/>
                        </a:rPr>
                        <a:t>Identify problems</a:t>
                      </a:r>
                      <a:r>
                        <a:rPr kumimoji="0" lang="en-US" sz="1800" kern="1200" baseline="0" dirty="0" smtClean="0">
                          <a:solidFill>
                            <a:schemeClr val="dk1"/>
                          </a:solidFill>
                          <a:latin typeface="+mn-lt"/>
                          <a:ea typeface="+mn-ea"/>
                          <a:cs typeface="+mn-cs"/>
                        </a:rPr>
                        <a:t> with each of the following according to Marx:</a:t>
                      </a:r>
                    </a:p>
                    <a:p>
                      <a:pPr marL="342900" indent="-342900">
                        <a:buFont typeface="+mj-lt"/>
                        <a:buAutoNum type="arabicPeriod"/>
                      </a:pPr>
                      <a:r>
                        <a:rPr kumimoji="0" lang="en-US" sz="1800" kern="1200" dirty="0" smtClean="0">
                          <a:solidFill>
                            <a:schemeClr val="dk1"/>
                          </a:solidFill>
                          <a:latin typeface="+mn-lt"/>
                          <a:ea typeface="+mn-ea"/>
                          <a:cs typeface="+mn-cs"/>
                        </a:rPr>
                        <a:t>Reactionary Socialists (Feudal, Petty-Bourgeois , and German</a:t>
                      </a:r>
                      <a:r>
                        <a:rPr kumimoji="0" lang="en-US" sz="1800" kern="1200" baseline="0" dirty="0" smtClean="0">
                          <a:solidFill>
                            <a:schemeClr val="dk1"/>
                          </a:solidFill>
                          <a:latin typeface="+mn-lt"/>
                          <a:ea typeface="+mn-ea"/>
                          <a:cs typeface="+mn-cs"/>
                        </a:rPr>
                        <a:t> </a:t>
                      </a:r>
                      <a:r>
                        <a:rPr kumimoji="0" lang="en-US" sz="1800" kern="1200" dirty="0" smtClean="0">
                          <a:solidFill>
                            <a:schemeClr val="dk1"/>
                          </a:solidFill>
                          <a:latin typeface="+mn-lt"/>
                          <a:ea typeface="+mn-ea"/>
                          <a:cs typeface="+mn-cs"/>
                        </a:rPr>
                        <a:t> Socialists)</a:t>
                      </a:r>
                    </a:p>
                    <a:p>
                      <a:pPr marL="342900" indent="-342900">
                        <a:buFont typeface="+mj-lt"/>
                        <a:buAutoNum type="arabicPeriod"/>
                      </a:pPr>
                      <a:r>
                        <a:rPr kumimoji="0" lang="en-US" sz="1800" b="1" kern="1200" dirty="0" smtClean="0">
                          <a:solidFill>
                            <a:schemeClr val="dk1"/>
                          </a:solidFill>
                          <a:latin typeface="+mn-lt"/>
                          <a:ea typeface="+mn-ea"/>
                          <a:cs typeface="+mn-cs"/>
                        </a:rPr>
                        <a:t>Conservative/Bourgeois</a:t>
                      </a:r>
                      <a:r>
                        <a:rPr kumimoji="0" lang="en-US" sz="1800" b="1" kern="1200" baseline="0" dirty="0" smtClean="0">
                          <a:solidFill>
                            <a:schemeClr val="dk1"/>
                          </a:solidFill>
                          <a:latin typeface="+mn-lt"/>
                          <a:ea typeface="+mn-ea"/>
                          <a:cs typeface="+mn-cs"/>
                        </a:rPr>
                        <a:t> </a:t>
                      </a:r>
                      <a:r>
                        <a:rPr kumimoji="0" lang="en-US" sz="1800" b="1" kern="1200" dirty="0" smtClean="0">
                          <a:solidFill>
                            <a:schemeClr val="dk1"/>
                          </a:solidFill>
                          <a:latin typeface="+mn-lt"/>
                          <a:ea typeface="+mn-ea"/>
                          <a:cs typeface="+mn-cs"/>
                        </a:rPr>
                        <a:t>Socialism</a:t>
                      </a:r>
                    </a:p>
                    <a:p>
                      <a:pPr marL="342900" indent="-342900">
                        <a:buFont typeface="+mj-lt"/>
                        <a:buAutoNum type="arabicPeriod"/>
                      </a:pPr>
                      <a:r>
                        <a:rPr kumimoji="0" lang="en-US" sz="1800" kern="1200" dirty="0" smtClean="0">
                          <a:solidFill>
                            <a:schemeClr val="dk1"/>
                          </a:solidFill>
                          <a:latin typeface="+mn-lt"/>
                          <a:ea typeface="+mn-ea"/>
                          <a:cs typeface="+mn-cs"/>
                        </a:rPr>
                        <a:t>Critical-Utopian Socialism and Communism</a:t>
                      </a:r>
                    </a:p>
                  </a:txBody>
                  <a:tcPr/>
                </a:tc>
              </a:tr>
              <a:tr h="1233453">
                <a:tc>
                  <a:txBody>
                    <a:bodyPr/>
                    <a:lstStyle/>
                    <a:p>
                      <a:r>
                        <a:rPr lang="en-US" dirty="0" smtClean="0"/>
                        <a:t>Part IV </a:t>
                      </a:r>
                      <a:endParaRPr lang="en-US" dirty="0"/>
                    </a:p>
                  </a:txBody>
                  <a:tcPr/>
                </a:tc>
                <a:tc>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37000" r="-3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610600" cy="1219200"/>
          </a:xfrm>
          <a:ln w="38100"/>
        </p:spPr>
        <p:style>
          <a:lnRef idx="2">
            <a:schemeClr val="accent1"/>
          </a:lnRef>
          <a:fillRef idx="1">
            <a:schemeClr val="lt1"/>
          </a:fillRef>
          <a:effectRef idx="0">
            <a:schemeClr val="accent1"/>
          </a:effectRef>
          <a:fontRef idx="minor">
            <a:schemeClr val="dk1"/>
          </a:fontRef>
        </p:style>
        <p:txBody>
          <a:bodyPr>
            <a:normAutofit fontScale="90000"/>
          </a:bodyPr>
          <a:lstStyle/>
          <a:p>
            <a:r>
              <a:rPr lang="en-US" dirty="0" smtClean="0">
                <a:hlinkClick r:id="rId3"/>
              </a:rPr>
              <a:t>The Micro and Macro Views of the World </a:t>
            </a:r>
            <a:endParaRPr lang="en-US" dirty="0">
              <a:hlinkClick r:id="rId3"/>
            </a:endParaRPr>
          </a:p>
        </p:txBody>
      </p:sp>
      <p:sp>
        <p:nvSpPr>
          <p:cNvPr id="3" name="Content Placeholder 2"/>
          <p:cNvSpPr>
            <a:spLocks noGrp="1"/>
          </p:cNvSpPr>
          <p:nvPr>
            <p:ph sz="quarter" idx="1"/>
          </p:nvPr>
        </p:nvSpPr>
        <p:spPr>
          <a:xfrm>
            <a:off x="685800" y="1828800"/>
            <a:ext cx="8153400" cy="4495800"/>
          </a:xfrm>
          <a:solidFill>
            <a:schemeClr val="accent2">
              <a:alpha val="76000"/>
            </a:schemeClr>
          </a:solidFill>
        </p:spPr>
        <p:style>
          <a:lnRef idx="2">
            <a:schemeClr val="accent2">
              <a:shade val="50000"/>
            </a:schemeClr>
          </a:lnRef>
          <a:fillRef idx="1">
            <a:schemeClr val="accent2"/>
          </a:fillRef>
          <a:effectRef idx="0">
            <a:schemeClr val="accent2"/>
          </a:effectRef>
          <a:fontRef idx="minor">
            <a:schemeClr val="lt1"/>
          </a:fontRef>
        </p:style>
        <p:txBody>
          <a:bodyPr/>
          <a:lstStyle/>
          <a:p>
            <a:r>
              <a:rPr lang="en-US" dirty="0" smtClean="0"/>
              <a:t>Microeconomics~ The study of the choices that individuals and businesses make and the way these choices interact and are influenced by governments.</a:t>
            </a:r>
          </a:p>
          <a:p>
            <a:pPr>
              <a:buNone/>
            </a:pPr>
            <a:r>
              <a:rPr lang="en-US" dirty="0" smtClean="0"/>
              <a:t> </a:t>
            </a:r>
          </a:p>
          <a:p>
            <a:r>
              <a:rPr lang="en-US" dirty="0" smtClean="0"/>
              <a:t>Macroeconomics~ The study of the aggregate effects on the national economy and global economy of the choices that individuals, businesses and government make. </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04800" y="457200"/>
            <a:ext cx="9144000" cy="1143000"/>
          </a:xfrm>
        </p:spPr>
        <p:txBody>
          <a:bodyPr/>
          <a:lstStyle/>
          <a:p>
            <a:pPr algn="ctr"/>
            <a:r>
              <a:rPr lang="en-US" sz="6000" dirty="0">
                <a:latin typeface="Rage Italic" pitchFamily="66" charset="0"/>
              </a:rPr>
              <a:t>Centrally Planned Economies</a:t>
            </a:r>
          </a:p>
        </p:txBody>
      </p:sp>
      <p:sp>
        <p:nvSpPr>
          <p:cNvPr id="8197" name="Rectangle 5"/>
          <p:cNvSpPr>
            <a:spLocks noGrp="1" noChangeArrowheads="1"/>
          </p:cNvSpPr>
          <p:nvPr>
            <p:ph type="body" idx="1"/>
          </p:nvPr>
        </p:nvSpPr>
        <p:spPr>
          <a:xfrm>
            <a:off x="685800" y="1600200"/>
            <a:ext cx="7772400" cy="4800600"/>
          </a:xfrm>
        </p:spPr>
        <p:txBody>
          <a:bodyPr>
            <a:normAutofit/>
          </a:bodyPr>
          <a:lstStyle/>
          <a:p>
            <a:pPr>
              <a:lnSpc>
                <a:spcPct val="90000"/>
              </a:lnSpc>
              <a:buFontTx/>
              <a:buNone/>
            </a:pPr>
            <a:r>
              <a:rPr lang="en-US" sz="2800" dirty="0" smtClean="0">
                <a:latin typeface="Perpetua" pitchFamily="18" charset="0"/>
              </a:rPr>
              <a:t>Definition ~The </a:t>
            </a:r>
            <a:r>
              <a:rPr lang="en-US" sz="2800" dirty="0">
                <a:latin typeface="Perpetua" pitchFamily="18" charset="0"/>
              </a:rPr>
              <a:t>government</a:t>
            </a:r>
            <a:r>
              <a:rPr lang="en-US" sz="2800" dirty="0" smtClean="0">
                <a:latin typeface="Perpetua" pitchFamily="18" charset="0"/>
              </a:rPr>
              <a:t>, or central </a:t>
            </a:r>
            <a:r>
              <a:rPr lang="en-US" sz="2800" dirty="0">
                <a:latin typeface="Perpetua" pitchFamily="18" charset="0"/>
              </a:rPr>
              <a:t>authority controls the </a:t>
            </a:r>
            <a:r>
              <a:rPr lang="en-US" sz="2800" dirty="0" smtClean="0">
                <a:latin typeface="Perpetua" pitchFamily="18" charset="0"/>
              </a:rPr>
              <a:t>factors of production. </a:t>
            </a:r>
          </a:p>
          <a:p>
            <a:pPr>
              <a:lnSpc>
                <a:spcPct val="90000"/>
              </a:lnSpc>
              <a:buFontTx/>
              <a:buNone/>
            </a:pPr>
            <a:r>
              <a:rPr lang="en-US" sz="2800" dirty="0" smtClean="0">
                <a:latin typeface="Perpetua" pitchFamily="18" charset="0"/>
              </a:rPr>
              <a:t>Modern Day Forms of Central Planning: </a:t>
            </a:r>
          </a:p>
          <a:p>
            <a:pPr lvl="1">
              <a:lnSpc>
                <a:spcPct val="90000"/>
              </a:lnSpc>
            </a:pPr>
            <a:r>
              <a:rPr lang="en-US" altLang="en-US" sz="2800" b="1" dirty="0" smtClean="0">
                <a:solidFill>
                  <a:schemeClr val="tx2"/>
                </a:solidFill>
                <a:latin typeface="Perpetua" pitchFamily="18" charset="0"/>
              </a:rPr>
              <a:t>Socialism~</a:t>
            </a:r>
            <a:r>
              <a:rPr lang="en-US" altLang="en-US" sz="2800" b="1" dirty="0" smtClean="0">
                <a:latin typeface="Perpetua" pitchFamily="18" charset="0"/>
              </a:rPr>
              <a:t> </a:t>
            </a:r>
            <a:r>
              <a:rPr lang="en-US" altLang="en-US" sz="2800" dirty="0" smtClean="0">
                <a:latin typeface="Perpetua" pitchFamily="18" charset="0"/>
              </a:rPr>
              <a:t>a social and political philosophy based on the belief that democratic means should be used to distribute wealth evenly throughout a society. </a:t>
            </a:r>
          </a:p>
          <a:p>
            <a:pPr lvl="1">
              <a:lnSpc>
                <a:spcPct val="90000"/>
              </a:lnSpc>
            </a:pPr>
            <a:r>
              <a:rPr lang="en-US" altLang="en-US" sz="2800" b="1" dirty="0" smtClean="0">
                <a:solidFill>
                  <a:schemeClr val="tx2"/>
                </a:solidFill>
                <a:latin typeface="Perpetua" pitchFamily="18" charset="0"/>
              </a:rPr>
              <a:t>Communism~ </a:t>
            </a:r>
            <a:r>
              <a:rPr lang="en-US" altLang="en-US" sz="2800" dirty="0" smtClean="0">
                <a:latin typeface="Perpetua" pitchFamily="18" charset="0"/>
              </a:rPr>
              <a:t>a political system characterized by a centrally planned economy  with all economic and political power resting in the hands of the government.  Communist governments are authoritarian in nature.</a:t>
            </a:r>
          </a:p>
          <a:p>
            <a:pPr lvl="1">
              <a:lnSpc>
                <a:spcPct val="90000"/>
              </a:lnSpc>
            </a:pPr>
            <a:endParaRPr lang="en-US" altLang="en-US" sz="2400" dirty="0" smtClean="0">
              <a:latin typeface="Arial" charset="0"/>
            </a:endParaRPr>
          </a:p>
          <a:p>
            <a:pPr lvl="1">
              <a:lnSpc>
                <a:spcPct val="90000"/>
              </a:lnSpc>
            </a:pPr>
            <a:endParaRPr lang="en-US" altLang="en-US" sz="2400" b="1" dirty="0" smtClean="0">
              <a:latin typeface="Arial" charset="0"/>
            </a:endParaRPr>
          </a:p>
          <a:p>
            <a:pPr lvl="1">
              <a:lnSpc>
                <a:spcPct val="90000"/>
              </a:lnSpc>
            </a:pPr>
            <a:endParaRPr lang="en-US" sz="2500" dirty="0" smtClean="0">
              <a:latin typeface="Perpetua" pitchFamily="18" charset="0"/>
            </a:endParaRPr>
          </a:p>
          <a:p>
            <a:pPr>
              <a:lnSpc>
                <a:spcPct val="90000"/>
              </a:lnSpc>
              <a:buFontTx/>
              <a:buNone/>
            </a:pPr>
            <a:endParaRPr lang="en-US" sz="2800" dirty="0" smtClean="0">
              <a:latin typeface="Perpetua" pitchFamily="18" charset="0"/>
            </a:endParaRPr>
          </a:p>
          <a:p>
            <a:pPr>
              <a:lnSpc>
                <a:spcPct val="90000"/>
              </a:lnSpc>
              <a:buFontTx/>
              <a:buNone/>
            </a:pPr>
            <a:endParaRPr lang="en-US" sz="7200" dirty="0">
              <a:latin typeface="Rage Italic" pitchFamily="66" charset="0"/>
            </a:endParaRPr>
          </a:p>
          <a:p>
            <a:pPr>
              <a:lnSpc>
                <a:spcPct val="90000"/>
              </a:lnSpc>
              <a:buFontTx/>
              <a:buNone/>
            </a:pPr>
            <a:endParaRPr lang="en-US" sz="4800" dirty="0">
              <a:latin typeface="Rage Italic" pitchFamily="66"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3" name="Rectangle 5"/>
          <p:cNvSpPr>
            <a:spLocks noGrp="1" noChangeArrowheads="1"/>
          </p:cNvSpPr>
          <p:nvPr>
            <p:ph type="title"/>
          </p:nvPr>
        </p:nvSpPr>
        <p:spPr>
          <a:xfrm>
            <a:off x="0" y="0"/>
            <a:ext cx="9144000" cy="1143000"/>
          </a:xfrm>
        </p:spPr>
        <p:txBody>
          <a:bodyPr/>
          <a:lstStyle/>
          <a:p>
            <a:r>
              <a:rPr lang="en-US" sz="6600" b="1" dirty="0" smtClean="0">
                <a:latin typeface="Rage Italic" pitchFamily="66" charset="0"/>
              </a:rPr>
              <a:t>The Soviet Experiment </a:t>
            </a:r>
            <a:endParaRPr lang="en-US" dirty="0"/>
          </a:p>
        </p:txBody>
      </p:sp>
      <p:sp>
        <p:nvSpPr>
          <p:cNvPr id="17414" name="Rectangle 6"/>
          <p:cNvSpPr>
            <a:spLocks noGrp="1" noChangeArrowheads="1"/>
          </p:cNvSpPr>
          <p:nvPr>
            <p:ph type="body" idx="1"/>
          </p:nvPr>
        </p:nvSpPr>
        <p:spPr>
          <a:xfrm>
            <a:off x="0" y="1524000"/>
            <a:ext cx="9144000" cy="5334000"/>
          </a:xfrm>
        </p:spPr>
        <p:txBody>
          <a:bodyPr>
            <a:normAutofit/>
          </a:bodyPr>
          <a:lstStyle/>
          <a:p>
            <a:r>
              <a:rPr lang="en-US" sz="2200" b="1" dirty="0" smtClean="0">
                <a:latin typeface="Arno Pro Smbd Display" pitchFamily="18" charset="0"/>
              </a:rPr>
              <a:t>The October Revolution (1917)</a:t>
            </a:r>
          </a:p>
          <a:p>
            <a:pPr lvl="1"/>
            <a:r>
              <a:rPr lang="en-US" sz="2200" b="1" dirty="0" smtClean="0">
                <a:latin typeface="Arno Pro Smbd Display" pitchFamily="18" charset="0"/>
              </a:rPr>
              <a:t>Vladimir Lenin led the Bolshevik revolution and remainder the party and government leader until his death in January 1924.</a:t>
            </a:r>
          </a:p>
          <a:p>
            <a:pPr lvl="1"/>
            <a:r>
              <a:rPr lang="en-US" sz="2200" b="1" dirty="0" smtClean="0">
                <a:latin typeface="Arno Pro Smbd Display" pitchFamily="18" charset="0"/>
              </a:rPr>
              <a:t>The new Soviet government was established two days after the revolution under the leadership of the Council of People’s Commissioners.  Lenin was the chairman of the Council. </a:t>
            </a:r>
          </a:p>
          <a:p>
            <a:pPr lvl="1"/>
            <a:r>
              <a:rPr lang="en-US" sz="2200" b="1" dirty="0" smtClean="0">
                <a:latin typeface="Arno Pro Smbd Display" pitchFamily="18" charset="0"/>
              </a:rPr>
              <a:t>Allowed peasants to seize land, workers to take over factories, nationalized banks, confiscated private accounts, foreign trade became the dictate of the state, abolished the existing judicial system, titles/ranks were abolished,  and church land was confiscated. </a:t>
            </a:r>
            <a:endParaRPr lang="en-US" sz="2200" b="1" dirty="0">
              <a:latin typeface="Arno Pro Smbd Display" pitchFamily="18" charset="0"/>
            </a:endParaRPr>
          </a:p>
          <a:p>
            <a:pPr lvl="1"/>
            <a:r>
              <a:rPr lang="en-US" sz="2200" b="1" dirty="0" smtClean="0">
                <a:latin typeface="Arno Pro Smbd Display" pitchFamily="18" charset="0"/>
              </a:rPr>
              <a:t>By June 1918 private industry had all but disappeared and the nationalization of land ensued.</a:t>
            </a:r>
          </a:p>
          <a:p>
            <a:pPr lvl="1"/>
            <a:endParaRPr lang="en-US" sz="1700" b="1" dirty="0">
              <a:effectLst>
                <a:outerShdw blurRad="38100" dist="38100" dir="2700000" algn="tl">
                  <a:srgbClr val="FFFFFF"/>
                </a:outerShdw>
              </a:effectLst>
              <a:latin typeface="Perpetua" pitchFamily="18" charset="0"/>
            </a:endParaRPr>
          </a:p>
        </p:txBody>
      </p:sp>
      <p:sp>
        <p:nvSpPr>
          <p:cNvPr id="4" name="TextBox 3"/>
          <p:cNvSpPr txBox="1"/>
          <p:nvPr/>
        </p:nvSpPr>
        <p:spPr>
          <a:xfrm>
            <a:off x="0" y="5934670"/>
            <a:ext cx="9144000" cy="1015663"/>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US" sz="2000" dirty="0" smtClean="0">
                <a:solidFill>
                  <a:schemeClr val="bg1"/>
                </a:solidFill>
                <a:latin typeface="Adobe Garamond Pro" pitchFamily="18" charset="0"/>
              </a:rPr>
              <a:t>“It is more pleasant and more useful to live through the experience of revolution than to write about it.” </a:t>
            </a:r>
          </a:p>
          <a:p>
            <a:pPr algn="ctr"/>
            <a:r>
              <a:rPr lang="en-US" sz="2000" dirty="0" smtClean="0">
                <a:solidFill>
                  <a:schemeClr val="bg1"/>
                </a:solidFill>
                <a:latin typeface="Adobe Garamond Pro" pitchFamily="18" charset="0"/>
              </a:rPr>
              <a:t>Vladimir Lenin in </a:t>
            </a:r>
            <a:r>
              <a:rPr lang="en-US" sz="2000" i="1" dirty="0" smtClean="0">
                <a:solidFill>
                  <a:schemeClr val="bg1"/>
                </a:solidFill>
                <a:latin typeface="Adobe Garamond Pro" pitchFamily="18" charset="0"/>
              </a:rPr>
              <a:t>The State and Revolution </a:t>
            </a:r>
            <a:endParaRPr lang="en-US" sz="2000" i="1" dirty="0">
              <a:solidFill>
                <a:schemeClr val="bg1"/>
              </a:solidFill>
              <a:latin typeface="Adobe Garamond Pro"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13"/>
                                        </p:tgtEl>
                                        <p:attrNameLst>
                                          <p:attrName>style.visibility</p:attrName>
                                        </p:attrNameLst>
                                      </p:cBhvr>
                                      <p:to>
                                        <p:strVal val="visible"/>
                                      </p:to>
                                    </p:set>
                                    <p:anim calcmode="lin" valueType="num">
                                      <p:cBhvr additive="base">
                                        <p:cTn id="7" dur="500" fill="hold"/>
                                        <p:tgtEl>
                                          <p:spTgt spid="17413"/>
                                        </p:tgtEl>
                                        <p:attrNameLst>
                                          <p:attrName>ppt_x</p:attrName>
                                        </p:attrNameLst>
                                      </p:cBhvr>
                                      <p:tavLst>
                                        <p:tav tm="0">
                                          <p:val>
                                            <p:strVal val="0-#ppt_w/2"/>
                                          </p:val>
                                        </p:tav>
                                        <p:tav tm="100000">
                                          <p:val>
                                            <p:strVal val="#ppt_x"/>
                                          </p:val>
                                        </p:tav>
                                      </p:tavLst>
                                    </p:anim>
                                    <p:anim calcmode="lin" valueType="num">
                                      <p:cBhvr additive="base">
                                        <p:cTn id="8" dur="500" fill="hold"/>
                                        <p:tgtEl>
                                          <p:spTgt spid="174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414">
                                            <p:txEl>
                                              <p:pRg st="0" end="0"/>
                                            </p:txEl>
                                          </p:spTgt>
                                        </p:tgtEl>
                                        <p:attrNameLst>
                                          <p:attrName>style.visibility</p:attrName>
                                        </p:attrNameLst>
                                      </p:cBhvr>
                                      <p:to>
                                        <p:strVal val="visible"/>
                                      </p:to>
                                    </p:set>
                                    <p:anim calcmode="lin" valueType="num">
                                      <p:cBhvr additive="base">
                                        <p:cTn id="13" dur="500" fill="hold"/>
                                        <p:tgtEl>
                                          <p:spTgt spid="17414">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414">
                                            <p:txEl>
                                              <p:pRg st="0" end="0"/>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7414">
                                            <p:txEl>
                                              <p:pRg st="1" end="1"/>
                                            </p:txEl>
                                          </p:spTgt>
                                        </p:tgtEl>
                                        <p:attrNameLst>
                                          <p:attrName>style.visibility</p:attrName>
                                        </p:attrNameLst>
                                      </p:cBhvr>
                                      <p:to>
                                        <p:strVal val="visible"/>
                                      </p:to>
                                    </p:set>
                                    <p:anim calcmode="lin" valueType="num">
                                      <p:cBhvr additive="base">
                                        <p:cTn id="17" dur="500" fill="hold"/>
                                        <p:tgtEl>
                                          <p:spTgt spid="17414">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7414">
                                            <p:txEl>
                                              <p:pRg st="1" end="1"/>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7414">
                                            <p:txEl>
                                              <p:pRg st="2" end="2"/>
                                            </p:txEl>
                                          </p:spTgt>
                                        </p:tgtEl>
                                        <p:attrNameLst>
                                          <p:attrName>style.visibility</p:attrName>
                                        </p:attrNameLst>
                                      </p:cBhvr>
                                      <p:to>
                                        <p:strVal val="visible"/>
                                      </p:to>
                                    </p:set>
                                    <p:anim calcmode="lin" valueType="num">
                                      <p:cBhvr additive="base">
                                        <p:cTn id="21" dur="500" fill="hold"/>
                                        <p:tgtEl>
                                          <p:spTgt spid="17414">
                                            <p:txEl>
                                              <p:pRg st="2" end="2"/>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7414">
                                            <p:txEl>
                                              <p:pRg st="2" end="2"/>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7414">
                                            <p:txEl>
                                              <p:pRg st="3" end="3"/>
                                            </p:txEl>
                                          </p:spTgt>
                                        </p:tgtEl>
                                        <p:attrNameLst>
                                          <p:attrName>style.visibility</p:attrName>
                                        </p:attrNameLst>
                                      </p:cBhvr>
                                      <p:to>
                                        <p:strVal val="visible"/>
                                      </p:to>
                                    </p:set>
                                    <p:anim calcmode="lin" valueType="num">
                                      <p:cBhvr additive="base">
                                        <p:cTn id="25" dur="500" fill="hold"/>
                                        <p:tgtEl>
                                          <p:spTgt spid="17414">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7414">
                                            <p:txEl>
                                              <p:pRg st="3" end="3"/>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7414">
                                            <p:txEl>
                                              <p:pRg st="4" end="4"/>
                                            </p:txEl>
                                          </p:spTgt>
                                        </p:tgtEl>
                                        <p:attrNameLst>
                                          <p:attrName>style.visibility</p:attrName>
                                        </p:attrNameLst>
                                      </p:cBhvr>
                                      <p:to>
                                        <p:strVal val="visible"/>
                                      </p:to>
                                    </p:set>
                                    <p:anim calcmode="lin" valueType="num">
                                      <p:cBhvr additive="base">
                                        <p:cTn id="29" dur="500" fill="hold"/>
                                        <p:tgtEl>
                                          <p:spTgt spid="17414">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7414">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autoUpdateAnimBg="0"/>
      <p:bldP spid="17414"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9" name="Rectangle 5"/>
          <p:cNvSpPr>
            <a:spLocks noGrp="1" noChangeArrowheads="1"/>
          </p:cNvSpPr>
          <p:nvPr>
            <p:ph type="title"/>
          </p:nvPr>
        </p:nvSpPr>
        <p:spPr>
          <a:xfrm>
            <a:off x="0" y="304800"/>
            <a:ext cx="8915400" cy="762000"/>
          </a:xfrm>
        </p:spPr>
        <p:txBody>
          <a:bodyPr>
            <a:normAutofit fontScale="90000"/>
          </a:bodyPr>
          <a:lstStyle/>
          <a:p>
            <a:pPr algn="l"/>
            <a:r>
              <a:rPr lang="en-US" sz="4800" b="1" dirty="0">
                <a:effectLst>
                  <a:outerShdw blurRad="38100" dist="38100" dir="2700000" algn="tl">
                    <a:srgbClr val="FFFFFF"/>
                  </a:outerShdw>
                </a:effectLst>
              </a:rPr>
              <a:t>  </a:t>
            </a:r>
            <a:r>
              <a:rPr lang="en-US" sz="5400" b="1" dirty="0">
                <a:effectLst>
                  <a:outerShdw blurRad="38100" dist="38100" dir="2700000" algn="tl">
                    <a:srgbClr val="FFFFFF"/>
                  </a:outerShdw>
                </a:effectLst>
                <a:latin typeface="Brush Script MT" pitchFamily="66" charset="0"/>
              </a:rPr>
              <a:t>The Soviet </a:t>
            </a:r>
            <a:r>
              <a:rPr lang="en-US" sz="5400" b="1" dirty="0" smtClean="0">
                <a:effectLst>
                  <a:outerShdw blurRad="38100" dist="38100" dir="2700000" algn="tl">
                    <a:srgbClr val="FFFFFF"/>
                  </a:outerShdw>
                </a:effectLst>
                <a:latin typeface="Brush Script MT" pitchFamily="66" charset="0"/>
              </a:rPr>
              <a:t>Experiment (cont.)</a:t>
            </a:r>
            <a:endParaRPr lang="en-US" sz="5400" b="1" dirty="0">
              <a:effectLst>
                <a:outerShdw blurRad="38100" dist="38100" dir="2700000" algn="tl">
                  <a:srgbClr val="FFFFFF"/>
                </a:outerShdw>
              </a:effectLst>
              <a:latin typeface="Brush Script MT" pitchFamily="66" charset="0"/>
            </a:endParaRPr>
          </a:p>
        </p:txBody>
      </p:sp>
      <p:sp>
        <p:nvSpPr>
          <p:cNvPr id="16390" name="Rectangle 6"/>
          <p:cNvSpPr>
            <a:spLocks noGrp="1" noChangeArrowheads="1"/>
          </p:cNvSpPr>
          <p:nvPr>
            <p:ph type="body" idx="1"/>
          </p:nvPr>
        </p:nvSpPr>
        <p:spPr>
          <a:xfrm>
            <a:off x="533400" y="1600200"/>
            <a:ext cx="8610600" cy="5257800"/>
          </a:xfrm>
          <a:solidFill>
            <a:srgbClr val="FFFFFF">
              <a:alpha val="50000"/>
            </a:srgbClr>
          </a:solidFill>
        </p:spPr>
        <p:txBody>
          <a:bodyPr>
            <a:normAutofit/>
          </a:bodyPr>
          <a:lstStyle/>
          <a:p>
            <a:pPr>
              <a:lnSpc>
                <a:spcPct val="90000"/>
              </a:lnSpc>
            </a:pPr>
            <a:r>
              <a:rPr lang="en-US" sz="2000" dirty="0">
                <a:latin typeface="Adobe Garamond Pro" pitchFamily="18" charset="0"/>
              </a:rPr>
              <a:t>Land, labor and capital was all controlled by the state.  The best resources were allocated to </a:t>
            </a:r>
            <a:r>
              <a:rPr lang="en-US" sz="2000" dirty="0" smtClean="0">
                <a:latin typeface="Adobe Garamond Pro" pitchFamily="18" charset="0"/>
              </a:rPr>
              <a:t>the </a:t>
            </a:r>
            <a:r>
              <a:rPr lang="en-US" sz="2000" dirty="0">
                <a:latin typeface="Adobe Garamond Pro" pitchFamily="18" charset="0"/>
              </a:rPr>
              <a:t>armed forces, space program, and production of capital goods.</a:t>
            </a:r>
          </a:p>
          <a:p>
            <a:pPr>
              <a:lnSpc>
                <a:spcPct val="90000"/>
              </a:lnSpc>
            </a:pPr>
            <a:r>
              <a:rPr lang="en-US" sz="2000" dirty="0">
                <a:latin typeface="Adobe Garamond Pro" pitchFamily="18" charset="0"/>
              </a:rPr>
              <a:t>Government committees decided the quantity, process and distribution of all products.</a:t>
            </a:r>
          </a:p>
          <a:p>
            <a:pPr>
              <a:lnSpc>
                <a:spcPct val="90000"/>
              </a:lnSpc>
            </a:pPr>
            <a:r>
              <a:rPr lang="en-US" sz="2000" dirty="0">
                <a:latin typeface="Adobe Garamond Pro" pitchFamily="18" charset="0"/>
              </a:rPr>
              <a:t>The government created large state-owned farms and collectives to produce all agricultural products.   </a:t>
            </a:r>
          </a:p>
          <a:p>
            <a:pPr>
              <a:lnSpc>
                <a:spcPct val="90000"/>
              </a:lnSpc>
            </a:pPr>
            <a:r>
              <a:rPr lang="en-US" sz="2000" dirty="0" smtClean="0">
                <a:latin typeface="Adobe Garamond Pro" pitchFamily="18" charset="0"/>
              </a:rPr>
              <a:t>Problems in centrally planned societies:</a:t>
            </a:r>
          </a:p>
          <a:p>
            <a:pPr marL="822960" lvl="1" indent="-457200">
              <a:buFont typeface="+mj-lt"/>
              <a:buAutoNum type="arabicPeriod"/>
            </a:pPr>
            <a:r>
              <a:rPr lang="en-US" sz="2000" dirty="0" smtClean="0">
                <a:latin typeface="Adobe Garamond Pro" pitchFamily="18" charset="0"/>
              </a:rPr>
              <a:t>Performance falls short of the set ideals</a:t>
            </a:r>
          </a:p>
          <a:p>
            <a:pPr marL="822960" lvl="1" indent="-457200">
              <a:buFont typeface="+mj-lt"/>
              <a:buAutoNum type="arabicPeriod"/>
            </a:pPr>
            <a:r>
              <a:rPr lang="en-US" sz="2000" dirty="0" smtClean="0">
                <a:latin typeface="Adobe Garamond Pro" pitchFamily="18" charset="0"/>
              </a:rPr>
              <a:t>Fail to meet consumer needs and wants</a:t>
            </a:r>
          </a:p>
          <a:p>
            <a:pPr marL="822960" lvl="1" indent="-457200">
              <a:buFont typeface="+mj-lt"/>
              <a:buAutoNum type="arabicPeriod"/>
            </a:pPr>
            <a:r>
              <a:rPr lang="en-US" sz="2000" dirty="0" smtClean="0">
                <a:latin typeface="Adobe Garamond Pro" pitchFamily="18" charset="0"/>
              </a:rPr>
              <a:t>Little individual incentives to work hard</a:t>
            </a:r>
          </a:p>
          <a:p>
            <a:pPr marL="822960" lvl="1" indent="-457200">
              <a:buFont typeface="+mj-lt"/>
              <a:buAutoNum type="arabicPeriod"/>
            </a:pPr>
            <a:r>
              <a:rPr lang="en-US" sz="2000" dirty="0" smtClean="0">
                <a:latin typeface="Adobe Garamond Pro" pitchFamily="18" charset="0"/>
              </a:rPr>
              <a:t>Lack of innovation</a:t>
            </a:r>
          </a:p>
          <a:p>
            <a:pPr marL="822960" lvl="1" indent="-457200">
              <a:buFont typeface="+mj-lt"/>
              <a:buAutoNum type="arabicPeriod"/>
            </a:pPr>
            <a:r>
              <a:rPr lang="en-US" sz="2000" dirty="0" smtClean="0">
                <a:latin typeface="Adobe Garamond Pro" pitchFamily="18" charset="0"/>
              </a:rPr>
              <a:t>Expensive and inflexible government structure needed to manage the system</a:t>
            </a:r>
          </a:p>
          <a:p>
            <a:pPr marL="822960" lvl="1" indent="-457200">
              <a:buFont typeface="+mj-lt"/>
              <a:buAutoNum type="arabicPeriod"/>
            </a:pPr>
            <a:r>
              <a:rPr lang="en-US" sz="2000" dirty="0" smtClean="0">
                <a:latin typeface="Adobe Garamond Pro" pitchFamily="18" charset="0"/>
              </a:rPr>
              <a:t>Sacrifice of individual freedoms to pursue societal goals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16389"/>
                                        </p:tgtEl>
                                        <p:attrNameLst>
                                          <p:attrName>style.visibility</p:attrName>
                                        </p:attrNameLst>
                                      </p:cBhvr>
                                      <p:to>
                                        <p:strVal val="visible"/>
                                      </p:to>
                                    </p:set>
                                    <p:anim calcmode="lin" valueType="num">
                                      <p:cBhvr>
                                        <p:cTn id="7" dur="5000" fill="hold"/>
                                        <p:tgtEl>
                                          <p:spTgt spid="16389"/>
                                        </p:tgtEl>
                                        <p:attrNameLst>
                                          <p:attrName>ppt_w</p:attrName>
                                        </p:attrNameLst>
                                      </p:cBhvr>
                                      <p:tavLst>
                                        <p:tav tm="0" fmla="#ppt_w*sin(2.5*pi*$)">
                                          <p:val>
                                            <p:fltVal val="0"/>
                                          </p:val>
                                        </p:tav>
                                        <p:tav tm="100000">
                                          <p:val>
                                            <p:fltVal val="1"/>
                                          </p:val>
                                        </p:tav>
                                      </p:tavLst>
                                    </p:anim>
                                    <p:anim calcmode="lin" valueType="num">
                                      <p:cBhvr>
                                        <p:cTn id="8" dur="5000" fill="hold"/>
                                        <p:tgtEl>
                                          <p:spTgt spid="16389"/>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390">
                                            <p:bg/>
                                          </p:spTgt>
                                        </p:tgtEl>
                                        <p:attrNameLst>
                                          <p:attrName>style.visibility</p:attrName>
                                        </p:attrNameLst>
                                      </p:cBhvr>
                                      <p:to>
                                        <p:strVal val="visible"/>
                                      </p:to>
                                    </p:set>
                                    <p:anim calcmode="lin" valueType="num">
                                      <p:cBhvr additive="base">
                                        <p:cTn id="13" dur="500" fill="hold"/>
                                        <p:tgtEl>
                                          <p:spTgt spid="16390">
                                            <p:bg/>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390">
                                            <p:bg/>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390">
                                            <p:txEl>
                                              <p:pRg st="0" end="0"/>
                                            </p:txEl>
                                          </p:spTgt>
                                        </p:tgtEl>
                                        <p:attrNameLst>
                                          <p:attrName>style.visibility</p:attrName>
                                        </p:attrNameLst>
                                      </p:cBhvr>
                                      <p:to>
                                        <p:strVal val="visible"/>
                                      </p:to>
                                    </p:set>
                                    <p:anim calcmode="lin" valueType="num">
                                      <p:cBhvr additive="base">
                                        <p:cTn id="19" dur="500" fill="hold"/>
                                        <p:tgtEl>
                                          <p:spTgt spid="16390">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39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390">
                                            <p:txEl>
                                              <p:pRg st="1" end="1"/>
                                            </p:txEl>
                                          </p:spTgt>
                                        </p:tgtEl>
                                        <p:attrNameLst>
                                          <p:attrName>style.visibility</p:attrName>
                                        </p:attrNameLst>
                                      </p:cBhvr>
                                      <p:to>
                                        <p:strVal val="visible"/>
                                      </p:to>
                                    </p:set>
                                    <p:anim calcmode="lin" valueType="num">
                                      <p:cBhvr additive="base">
                                        <p:cTn id="25" dur="500" fill="hold"/>
                                        <p:tgtEl>
                                          <p:spTgt spid="16390">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390">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6390">
                                            <p:txEl>
                                              <p:pRg st="2" end="2"/>
                                            </p:txEl>
                                          </p:spTgt>
                                        </p:tgtEl>
                                        <p:attrNameLst>
                                          <p:attrName>style.visibility</p:attrName>
                                        </p:attrNameLst>
                                      </p:cBhvr>
                                      <p:to>
                                        <p:strVal val="visible"/>
                                      </p:to>
                                    </p:set>
                                    <p:anim calcmode="lin" valueType="num">
                                      <p:cBhvr additive="base">
                                        <p:cTn id="31" dur="500" fill="hold"/>
                                        <p:tgtEl>
                                          <p:spTgt spid="16390">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6390">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6390">
                                            <p:txEl>
                                              <p:pRg st="3" end="3"/>
                                            </p:txEl>
                                          </p:spTgt>
                                        </p:tgtEl>
                                        <p:attrNameLst>
                                          <p:attrName>style.visibility</p:attrName>
                                        </p:attrNameLst>
                                      </p:cBhvr>
                                      <p:to>
                                        <p:strVal val="visible"/>
                                      </p:to>
                                    </p:set>
                                    <p:anim calcmode="lin" valueType="num">
                                      <p:cBhvr additive="base">
                                        <p:cTn id="37" dur="500" fill="hold"/>
                                        <p:tgtEl>
                                          <p:spTgt spid="16390">
                                            <p:txEl>
                                              <p:pRg st="3" end="3"/>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6390">
                                            <p:txEl>
                                              <p:pRg st="3" end="3"/>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6390">
                                            <p:txEl>
                                              <p:pRg st="4" end="4"/>
                                            </p:txEl>
                                          </p:spTgt>
                                        </p:tgtEl>
                                        <p:attrNameLst>
                                          <p:attrName>style.visibility</p:attrName>
                                        </p:attrNameLst>
                                      </p:cBhvr>
                                      <p:to>
                                        <p:strVal val="visible"/>
                                      </p:to>
                                    </p:set>
                                    <p:anim calcmode="lin" valueType="num">
                                      <p:cBhvr additive="base">
                                        <p:cTn id="41" dur="500" fill="hold"/>
                                        <p:tgtEl>
                                          <p:spTgt spid="16390">
                                            <p:txEl>
                                              <p:pRg st="4" end="4"/>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6390">
                                            <p:txEl>
                                              <p:pRg st="4" end="4"/>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16390">
                                            <p:txEl>
                                              <p:pRg st="5" end="5"/>
                                            </p:txEl>
                                          </p:spTgt>
                                        </p:tgtEl>
                                        <p:attrNameLst>
                                          <p:attrName>style.visibility</p:attrName>
                                        </p:attrNameLst>
                                      </p:cBhvr>
                                      <p:to>
                                        <p:strVal val="visible"/>
                                      </p:to>
                                    </p:set>
                                    <p:anim calcmode="lin" valueType="num">
                                      <p:cBhvr additive="base">
                                        <p:cTn id="45" dur="500" fill="hold"/>
                                        <p:tgtEl>
                                          <p:spTgt spid="16390">
                                            <p:txEl>
                                              <p:pRg st="5" end="5"/>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6390">
                                            <p:txEl>
                                              <p:pRg st="5" end="5"/>
                                            </p:txEl>
                                          </p:spTgt>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6390">
                                            <p:txEl>
                                              <p:pRg st="6" end="6"/>
                                            </p:txEl>
                                          </p:spTgt>
                                        </p:tgtEl>
                                        <p:attrNameLst>
                                          <p:attrName>style.visibility</p:attrName>
                                        </p:attrNameLst>
                                      </p:cBhvr>
                                      <p:to>
                                        <p:strVal val="visible"/>
                                      </p:to>
                                    </p:set>
                                    <p:anim calcmode="lin" valueType="num">
                                      <p:cBhvr additive="base">
                                        <p:cTn id="49" dur="500" fill="hold"/>
                                        <p:tgtEl>
                                          <p:spTgt spid="16390">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6390">
                                            <p:txEl>
                                              <p:pRg st="6" end="6"/>
                                            </p:txEl>
                                          </p:spTgt>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16390">
                                            <p:txEl>
                                              <p:pRg st="7" end="7"/>
                                            </p:txEl>
                                          </p:spTgt>
                                        </p:tgtEl>
                                        <p:attrNameLst>
                                          <p:attrName>style.visibility</p:attrName>
                                        </p:attrNameLst>
                                      </p:cBhvr>
                                      <p:to>
                                        <p:strVal val="visible"/>
                                      </p:to>
                                    </p:set>
                                    <p:anim calcmode="lin" valueType="num">
                                      <p:cBhvr additive="base">
                                        <p:cTn id="53" dur="500" fill="hold"/>
                                        <p:tgtEl>
                                          <p:spTgt spid="16390">
                                            <p:txEl>
                                              <p:pRg st="7" end="7"/>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16390">
                                            <p:txEl>
                                              <p:pRg st="7" end="7"/>
                                            </p:txEl>
                                          </p:spTgt>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16390">
                                            <p:txEl>
                                              <p:pRg st="8" end="8"/>
                                            </p:txEl>
                                          </p:spTgt>
                                        </p:tgtEl>
                                        <p:attrNameLst>
                                          <p:attrName>style.visibility</p:attrName>
                                        </p:attrNameLst>
                                      </p:cBhvr>
                                      <p:to>
                                        <p:strVal val="visible"/>
                                      </p:to>
                                    </p:set>
                                    <p:anim calcmode="lin" valueType="num">
                                      <p:cBhvr additive="base">
                                        <p:cTn id="57" dur="500" fill="hold"/>
                                        <p:tgtEl>
                                          <p:spTgt spid="16390">
                                            <p:txEl>
                                              <p:pRg st="8" end="8"/>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16390">
                                            <p:txEl>
                                              <p:pRg st="8" end="8"/>
                                            </p:txEl>
                                          </p:spTgt>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16390">
                                            <p:txEl>
                                              <p:pRg st="9" end="9"/>
                                            </p:txEl>
                                          </p:spTgt>
                                        </p:tgtEl>
                                        <p:attrNameLst>
                                          <p:attrName>style.visibility</p:attrName>
                                        </p:attrNameLst>
                                      </p:cBhvr>
                                      <p:to>
                                        <p:strVal val="visible"/>
                                      </p:to>
                                    </p:set>
                                    <p:anim calcmode="lin" valueType="num">
                                      <p:cBhvr additive="base">
                                        <p:cTn id="61" dur="500" fill="hold"/>
                                        <p:tgtEl>
                                          <p:spTgt spid="16390">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16390">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9" grpId="0" autoUpdateAnimBg="0"/>
      <p:bldP spid="16390" grpId="0" build="p" animBg="1"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09600" y="228600"/>
            <a:ext cx="6781800" cy="1143000"/>
          </a:xfrm>
        </p:spPr>
        <p:txBody>
          <a:bodyPr/>
          <a:lstStyle/>
          <a:p>
            <a:r>
              <a:rPr lang="en-US" sz="4800" b="1" dirty="0">
                <a:latin typeface="Papyrus" pitchFamily="66" charset="0"/>
              </a:rPr>
              <a:t>Mixed Economies</a:t>
            </a:r>
          </a:p>
        </p:txBody>
      </p:sp>
      <p:sp>
        <p:nvSpPr>
          <p:cNvPr id="9219" name="Rectangle 3"/>
          <p:cNvSpPr>
            <a:spLocks noGrp="1" noChangeArrowheads="1"/>
          </p:cNvSpPr>
          <p:nvPr>
            <p:ph type="body" idx="1"/>
          </p:nvPr>
        </p:nvSpPr>
        <p:spPr>
          <a:xfrm>
            <a:off x="228600" y="1524000"/>
            <a:ext cx="8915400" cy="4191000"/>
          </a:xfrm>
        </p:spPr>
        <p:txBody>
          <a:bodyPr>
            <a:normAutofit/>
          </a:bodyPr>
          <a:lstStyle/>
          <a:p>
            <a:pPr>
              <a:lnSpc>
                <a:spcPct val="90000"/>
              </a:lnSpc>
            </a:pPr>
            <a:r>
              <a:rPr lang="en-US" sz="2200" dirty="0">
                <a:solidFill>
                  <a:schemeClr val="tx1">
                    <a:lumMod val="65000"/>
                    <a:lumOff val="35000"/>
                  </a:schemeClr>
                </a:solidFill>
                <a:latin typeface="Adobe Garamond Pro" pitchFamily="18" charset="0"/>
              </a:rPr>
              <a:t>It is </a:t>
            </a:r>
            <a:r>
              <a:rPr lang="en-US" sz="2200" dirty="0" smtClean="0">
                <a:solidFill>
                  <a:schemeClr val="tx1">
                    <a:lumMod val="65000"/>
                    <a:lumOff val="35000"/>
                  </a:schemeClr>
                </a:solidFill>
                <a:latin typeface="Adobe Garamond Pro" pitchFamily="18" charset="0"/>
              </a:rPr>
              <a:t>doubtful </a:t>
            </a:r>
            <a:r>
              <a:rPr lang="en-US" sz="2200" dirty="0">
                <a:solidFill>
                  <a:schemeClr val="tx1">
                    <a:lumMod val="65000"/>
                    <a:lumOff val="35000"/>
                  </a:schemeClr>
                </a:solidFill>
                <a:latin typeface="Adobe Garamond Pro" pitchFamily="18" charset="0"/>
              </a:rPr>
              <a:t>that any </a:t>
            </a:r>
            <a:r>
              <a:rPr lang="en-US" sz="2200" dirty="0" smtClean="0">
                <a:solidFill>
                  <a:schemeClr val="tx1">
                    <a:lumMod val="65000"/>
                    <a:lumOff val="35000"/>
                  </a:schemeClr>
                </a:solidFill>
                <a:latin typeface="Adobe Garamond Pro" pitchFamily="18" charset="0"/>
              </a:rPr>
              <a:t>nation </a:t>
            </a:r>
            <a:r>
              <a:rPr lang="en-US" sz="2200" dirty="0">
                <a:solidFill>
                  <a:schemeClr val="tx1">
                    <a:lumMod val="65000"/>
                    <a:lumOff val="35000"/>
                  </a:schemeClr>
                </a:solidFill>
                <a:latin typeface="Adobe Garamond Pro" pitchFamily="18" charset="0"/>
              </a:rPr>
              <a:t>can exist </a:t>
            </a:r>
            <a:r>
              <a:rPr lang="en-US" sz="2200" dirty="0" smtClean="0">
                <a:solidFill>
                  <a:schemeClr val="tx1">
                    <a:lumMod val="65000"/>
                    <a:lumOff val="35000"/>
                  </a:schemeClr>
                </a:solidFill>
                <a:latin typeface="Adobe Garamond Pro" pitchFamily="18" charset="0"/>
              </a:rPr>
              <a:t>successfully as a pure </a:t>
            </a:r>
            <a:r>
              <a:rPr lang="en-US" sz="2200" dirty="0">
                <a:solidFill>
                  <a:schemeClr val="tx1">
                    <a:lumMod val="65000"/>
                    <a:lumOff val="35000"/>
                  </a:schemeClr>
                </a:solidFill>
                <a:latin typeface="Adobe Garamond Pro" pitchFamily="18" charset="0"/>
              </a:rPr>
              <a:t>market economy.</a:t>
            </a:r>
          </a:p>
          <a:p>
            <a:pPr>
              <a:lnSpc>
                <a:spcPct val="90000"/>
              </a:lnSpc>
            </a:pPr>
            <a:r>
              <a:rPr lang="en-US" sz="2200" dirty="0">
                <a:solidFill>
                  <a:schemeClr val="tx1">
                    <a:lumMod val="65000"/>
                    <a:lumOff val="35000"/>
                  </a:schemeClr>
                </a:solidFill>
                <a:latin typeface="Adobe Garamond Pro" pitchFamily="18" charset="0"/>
              </a:rPr>
              <a:t>Most </a:t>
            </a:r>
            <a:r>
              <a:rPr lang="en-US" sz="2200" dirty="0" smtClean="0">
                <a:solidFill>
                  <a:schemeClr val="tx1">
                    <a:lumMod val="65000"/>
                    <a:lumOff val="35000"/>
                  </a:schemeClr>
                </a:solidFill>
                <a:latin typeface="Adobe Garamond Pro" pitchFamily="18" charset="0"/>
              </a:rPr>
              <a:t>modern industrial economies </a:t>
            </a:r>
            <a:r>
              <a:rPr lang="en-US" sz="2200" dirty="0">
                <a:solidFill>
                  <a:schemeClr val="tx1">
                    <a:lumMod val="65000"/>
                    <a:lumOff val="35000"/>
                  </a:schemeClr>
                </a:solidFill>
                <a:latin typeface="Adobe Garamond Pro" pitchFamily="18" charset="0"/>
              </a:rPr>
              <a:t>mix features of </a:t>
            </a:r>
            <a:r>
              <a:rPr lang="en-US" sz="2200" dirty="0" smtClean="0">
                <a:solidFill>
                  <a:schemeClr val="tx1">
                    <a:lumMod val="65000"/>
                    <a:lumOff val="35000"/>
                  </a:schemeClr>
                </a:solidFill>
                <a:latin typeface="Adobe Garamond Pro" pitchFamily="18" charset="0"/>
              </a:rPr>
              <a:t>free markets and centrally planned </a:t>
            </a:r>
            <a:r>
              <a:rPr lang="en-US" sz="2200" dirty="0">
                <a:solidFill>
                  <a:schemeClr val="tx1">
                    <a:lumMod val="65000"/>
                    <a:lumOff val="35000"/>
                  </a:schemeClr>
                </a:solidFill>
                <a:latin typeface="Adobe Garamond Pro" pitchFamily="18" charset="0"/>
              </a:rPr>
              <a:t>systems.   </a:t>
            </a:r>
            <a:endParaRPr lang="en-US" sz="2200" dirty="0" smtClean="0">
              <a:solidFill>
                <a:schemeClr val="tx1">
                  <a:lumMod val="65000"/>
                  <a:lumOff val="35000"/>
                </a:schemeClr>
              </a:solidFill>
              <a:latin typeface="Adobe Garamond Pro" pitchFamily="18" charset="0"/>
            </a:endParaRPr>
          </a:p>
          <a:p>
            <a:pPr>
              <a:lnSpc>
                <a:spcPct val="90000"/>
              </a:lnSpc>
            </a:pPr>
            <a:r>
              <a:rPr lang="en-US" altLang="en-US" sz="2200" dirty="0" smtClean="0">
                <a:solidFill>
                  <a:schemeClr val="tx1">
                    <a:lumMod val="65000"/>
                    <a:lumOff val="35000"/>
                  </a:schemeClr>
                </a:solidFill>
                <a:latin typeface="Adobe Garamond Pro" pitchFamily="18" charset="0"/>
              </a:rPr>
              <a:t>An economic system that permits the conduct of business with minimal government intervention is called </a:t>
            </a:r>
            <a:r>
              <a:rPr lang="en-US" altLang="en-US" sz="2200" i="1" dirty="0" smtClean="0">
                <a:solidFill>
                  <a:schemeClr val="tx1">
                    <a:lumMod val="65000"/>
                    <a:lumOff val="35000"/>
                  </a:schemeClr>
                </a:solidFill>
                <a:latin typeface="Adobe Garamond Pro" pitchFamily="18" charset="0"/>
              </a:rPr>
              <a:t>free enterprise</a:t>
            </a:r>
            <a:r>
              <a:rPr lang="en-US" altLang="en-US" sz="2200" dirty="0" smtClean="0">
                <a:solidFill>
                  <a:schemeClr val="tx1">
                    <a:lumMod val="65000"/>
                    <a:lumOff val="35000"/>
                  </a:schemeClr>
                </a:solidFill>
                <a:latin typeface="Adobe Garamond Pro" pitchFamily="18" charset="0"/>
              </a:rPr>
              <a:t>.  </a:t>
            </a:r>
          </a:p>
          <a:p>
            <a:pPr>
              <a:lnSpc>
                <a:spcPct val="90000"/>
              </a:lnSpc>
            </a:pPr>
            <a:r>
              <a:rPr lang="en-US" altLang="en-US" sz="2200" dirty="0" smtClean="0">
                <a:solidFill>
                  <a:schemeClr val="tx1">
                    <a:lumMod val="65000"/>
                    <a:lumOff val="35000"/>
                  </a:schemeClr>
                </a:solidFill>
                <a:latin typeface="Adobe Garamond Pro" pitchFamily="18" charset="0"/>
              </a:rPr>
              <a:t>The degree of government involvement in the economy varies among nations.  Nations are placed on a continuum (a range with no clear divisions) of mixed economies.  On one end are centrally planned economies and on the opposite end are free markets economies.</a:t>
            </a:r>
            <a:endParaRPr lang="en-US" sz="2200" dirty="0">
              <a:solidFill>
                <a:schemeClr val="tx1">
                  <a:lumMod val="65000"/>
                  <a:lumOff val="35000"/>
                </a:schemeClr>
              </a:solidFill>
              <a:latin typeface="Adobe Garamond Pro" pitchFamily="18" charset="0"/>
            </a:endParaRPr>
          </a:p>
        </p:txBody>
      </p:sp>
      <p:grpSp>
        <p:nvGrpSpPr>
          <p:cNvPr id="12" name="Group 24"/>
          <p:cNvGrpSpPr>
            <a:grpSpLocks/>
          </p:cNvGrpSpPr>
          <p:nvPr/>
        </p:nvGrpSpPr>
        <p:grpSpPr bwMode="auto">
          <a:xfrm>
            <a:off x="304800" y="5334000"/>
            <a:ext cx="8229600" cy="1111250"/>
            <a:chOff x="240" y="2304"/>
            <a:chExt cx="5184" cy="700"/>
          </a:xfrm>
        </p:grpSpPr>
        <p:sp>
          <p:nvSpPr>
            <p:cNvPr id="13" name="Text Box 25"/>
            <p:cNvSpPr txBox="1">
              <a:spLocks noChangeArrowheads="1"/>
            </p:cNvSpPr>
            <p:nvPr/>
          </p:nvSpPr>
          <p:spPr bwMode="auto">
            <a:xfrm>
              <a:off x="624" y="2304"/>
              <a:ext cx="528"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Iran</a:t>
              </a:r>
            </a:p>
          </p:txBody>
        </p:sp>
        <p:sp>
          <p:nvSpPr>
            <p:cNvPr id="14" name="Text Box 26"/>
            <p:cNvSpPr txBox="1">
              <a:spLocks noChangeArrowheads="1"/>
            </p:cNvSpPr>
            <p:nvPr/>
          </p:nvSpPr>
          <p:spPr bwMode="auto">
            <a:xfrm>
              <a:off x="240" y="2592"/>
              <a:ext cx="905"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North Korea</a:t>
              </a:r>
            </a:p>
          </p:txBody>
        </p:sp>
        <p:sp>
          <p:nvSpPr>
            <p:cNvPr id="15" name="Text Box 27"/>
            <p:cNvSpPr txBox="1">
              <a:spLocks noChangeArrowheads="1"/>
            </p:cNvSpPr>
            <p:nvPr/>
          </p:nvSpPr>
          <p:spPr bwMode="auto">
            <a:xfrm>
              <a:off x="528" y="2812"/>
              <a:ext cx="624"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Cuba</a:t>
              </a:r>
            </a:p>
          </p:txBody>
        </p:sp>
        <p:sp>
          <p:nvSpPr>
            <p:cNvPr id="16" name="Text Box 28"/>
            <p:cNvSpPr txBox="1">
              <a:spLocks noChangeArrowheads="1"/>
            </p:cNvSpPr>
            <p:nvPr/>
          </p:nvSpPr>
          <p:spPr bwMode="auto">
            <a:xfrm>
              <a:off x="1168" y="2592"/>
              <a:ext cx="624"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China</a:t>
              </a:r>
            </a:p>
          </p:txBody>
        </p:sp>
        <p:sp>
          <p:nvSpPr>
            <p:cNvPr id="17" name="Text Box 29"/>
            <p:cNvSpPr txBox="1">
              <a:spLocks noChangeArrowheads="1"/>
            </p:cNvSpPr>
            <p:nvPr/>
          </p:nvSpPr>
          <p:spPr bwMode="auto">
            <a:xfrm>
              <a:off x="1344" y="2812"/>
              <a:ext cx="672"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Russia</a:t>
              </a:r>
            </a:p>
          </p:txBody>
        </p:sp>
        <p:sp>
          <p:nvSpPr>
            <p:cNvPr id="18" name="Text Box 30"/>
            <p:cNvSpPr txBox="1">
              <a:spLocks noChangeArrowheads="1"/>
            </p:cNvSpPr>
            <p:nvPr/>
          </p:nvSpPr>
          <p:spPr bwMode="auto">
            <a:xfrm>
              <a:off x="1955" y="2812"/>
              <a:ext cx="672"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Greece</a:t>
              </a:r>
            </a:p>
          </p:txBody>
        </p:sp>
        <p:sp>
          <p:nvSpPr>
            <p:cNvPr id="19" name="Text Box 31"/>
            <p:cNvSpPr txBox="1">
              <a:spLocks noChangeArrowheads="1"/>
            </p:cNvSpPr>
            <p:nvPr/>
          </p:nvSpPr>
          <p:spPr bwMode="auto">
            <a:xfrm>
              <a:off x="2704" y="2812"/>
              <a:ext cx="672"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Peru</a:t>
              </a:r>
            </a:p>
          </p:txBody>
        </p:sp>
        <p:sp>
          <p:nvSpPr>
            <p:cNvPr id="20" name="Text Box 32"/>
            <p:cNvSpPr txBox="1">
              <a:spLocks noChangeArrowheads="1"/>
            </p:cNvSpPr>
            <p:nvPr/>
          </p:nvSpPr>
          <p:spPr bwMode="auto">
            <a:xfrm>
              <a:off x="3792" y="2812"/>
              <a:ext cx="1200"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United States</a:t>
              </a:r>
            </a:p>
          </p:txBody>
        </p:sp>
        <p:sp>
          <p:nvSpPr>
            <p:cNvPr id="21" name="Text Box 33"/>
            <p:cNvSpPr txBox="1">
              <a:spLocks noChangeArrowheads="1"/>
            </p:cNvSpPr>
            <p:nvPr/>
          </p:nvSpPr>
          <p:spPr bwMode="auto">
            <a:xfrm>
              <a:off x="1680" y="2304"/>
              <a:ext cx="1200"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South Africa</a:t>
              </a:r>
            </a:p>
          </p:txBody>
        </p:sp>
        <p:sp>
          <p:nvSpPr>
            <p:cNvPr id="22" name="Text Box 34"/>
            <p:cNvSpPr txBox="1">
              <a:spLocks noChangeArrowheads="1"/>
            </p:cNvSpPr>
            <p:nvPr/>
          </p:nvSpPr>
          <p:spPr bwMode="auto">
            <a:xfrm>
              <a:off x="2688" y="2304"/>
              <a:ext cx="672"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France</a:t>
              </a:r>
            </a:p>
          </p:txBody>
        </p:sp>
        <p:sp>
          <p:nvSpPr>
            <p:cNvPr id="23" name="Text Box 35"/>
            <p:cNvSpPr txBox="1">
              <a:spLocks noChangeArrowheads="1"/>
            </p:cNvSpPr>
            <p:nvPr/>
          </p:nvSpPr>
          <p:spPr bwMode="auto">
            <a:xfrm>
              <a:off x="3456" y="2304"/>
              <a:ext cx="1104"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United Kingdom</a:t>
              </a:r>
            </a:p>
          </p:txBody>
        </p:sp>
        <p:sp>
          <p:nvSpPr>
            <p:cNvPr id="24" name="Text Box 36"/>
            <p:cNvSpPr txBox="1">
              <a:spLocks noChangeArrowheads="1"/>
            </p:cNvSpPr>
            <p:nvPr/>
          </p:nvSpPr>
          <p:spPr bwMode="auto">
            <a:xfrm>
              <a:off x="2054" y="2592"/>
              <a:ext cx="768"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Botswana</a:t>
              </a:r>
            </a:p>
          </p:txBody>
        </p:sp>
        <p:sp>
          <p:nvSpPr>
            <p:cNvPr id="25" name="Text Box 37"/>
            <p:cNvSpPr txBox="1">
              <a:spLocks noChangeArrowheads="1"/>
            </p:cNvSpPr>
            <p:nvPr/>
          </p:nvSpPr>
          <p:spPr bwMode="auto">
            <a:xfrm>
              <a:off x="3312" y="2592"/>
              <a:ext cx="768"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Canada</a:t>
              </a:r>
            </a:p>
          </p:txBody>
        </p:sp>
        <p:sp>
          <p:nvSpPr>
            <p:cNvPr id="26" name="Text Box 38"/>
            <p:cNvSpPr txBox="1">
              <a:spLocks noChangeArrowheads="1"/>
            </p:cNvSpPr>
            <p:nvPr/>
          </p:nvSpPr>
          <p:spPr bwMode="auto">
            <a:xfrm>
              <a:off x="4608" y="2592"/>
              <a:ext cx="768"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Singapore</a:t>
              </a:r>
            </a:p>
          </p:txBody>
        </p:sp>
        <p:sp>
          <p:nvSpPr>
            <p:cNvPr id="27" name="Text Box 39"/>
            <p:cNvSpPr txBox="1">
              <a:spLocks noChangeArrowheads="1"/>
            </p:cNvSpPr>
            <p:nvPr/>
          </p:nvSpPr>
          <p:spPr bwMode="auto">
            <a:xfrm>
              <a:off x="4560" y="2304"/>
              <a:ext cx="864"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Hong Kong</a:t>
              </a:r>
            </a:p>
          </p:txBody>
        </p:sp>
      </p:grpSp>
      <p:grpSp>
        <p:nvGrpSpPr>
          <p:cNvPr id="28" name="Group 27"/>
          <p:cNvGrpSpPr/>
          <p:nvPr/>
        </p:nvGrpSpPr>
        <p:grpSpPr>
          <a:xfrm>
            <a:off x="-304800" y="4343400"/>
            <a:ext cx="9753600" cy="3273425"/>
            <a:chOff x="-228600" y="2362200"/>
            <a:chExt cx="9753600" cy="3273425"/>
          </a:xfrm>
        </p:grpSpPr>
        <p:grpSp>
          <p:nvGrpSpPr>
            <p:cNvPr id="29" name="Group 17"/>
            <p:cNvGrpSpPr>
              <a:grpSpLocks/>
            </p:cNvGrpSpPr>
            <p:nvPr/>
          </p:nvGrpSpPr>
          <p:grpSpPr bwMode="auto">
            <a:xfrm>
              <a:off x="-228600" y="2362200"/>
              <a:ext cx="9753600" cy="3273425"/>
              <a:chOff x="-49" y="1488"/>
              <a:chExt cx="5809" cy="2062"/>
            </a:xfrm>
          </p:grpSpPr>
          <p:pic>
            <p:nvPicPr>
              <p:cNvPr id="46" name="Picture 18"/>
              <p:cNvPicPr>
                <a:picLocks noChangeAspect="1" noChangeArrowheads="1"/>
              </p:cNvPicPr>
              <p:nvPr/>
            </p:nvPicPr>
            <p:blipFill>
              <a:blip r:embed="rId2" cstate="print"/>
              <a:srcRect/>
              <a:stretch>
                <a:fillRect/>
              </a:stretch>
            </p:blipFill>
            <p:spPr bwMode="auto">
              <a:xfrm>
                <a:off x="-49" y="1488"/>
                <a:ext cx="5809" cy="2062"/>
              </a:xfrm>
              <a:prstGeom prst="rect">
                <a:avLst/>
              </a:prstGeom>
              <a:noFill/>
            </p:spPr>
          </p:pic>
          <p:sp>
            <p:nvSpPr>
              <p:cNvPr id="47" name="Text Box 19"/>
              <p:cNvSpPr txBox="1">
                <a:spLocks noChangeArrowheads="1"/>
              </p:cNvSpPr>
              <p:nvPr/>
            </p:nvSpPr>
            <p:spPr bwMode="auto">
              <a:xfrm>
                <a:off x="144" y="1632"/>
                <a:ext cx="3408" cy="250"/>
              </a:xfrm>
              <a:prstGeom prst="rect">
                <a:avLst/>
              </a:prstGeom>
              <a:noFill/>
              <a:ln w="9525">
                <a:noFill/>
                <a:miter lim="800000"/>
                <a:headEnd/>
                <a:tailEnd/>
              </a:ln>
              <a:effectLst/>
            </p:spPr>
            <p:txBody>
              <a:bodyPr>
                <a:spAutoFit/>
              </a:bodyPr>
              <a:lstStyle/>
              <a:p>
                <a:pPr eaLnBrk="0" hangingPunct="0">
                  <a:spcBef>
                    <a:spcPct val="50000"/>
                  </a:spcBef>
                </a:pPr>
                <a:r>
                  <a:rPr lang="en-US" altLang="en-US" sz="2000" b="1" dirty="0">
                    <a:solidFill>
                      <a:srgbClr val="FFFFFF"/>
                    </a:solidFill>
                    <a:latin typeface="Arial" charset="0"/>
                  </a:rPr>
                  <a:t>Continuum of Mixed Economies</a:t>
                </a:r>
              </a:p>
            </p:txBody>
          </p:sp>
          <p:sp>
            <p:nvSpPr>
              <p:cNvPr id="48" name="Text Box 20"/>
              <p:cNvSpPr txBox="1">
                <a:spLocks noChangeArrowheads="1"/>
              </p:cNvSpPr>
              <p:nvPr/>
            </p:nvSpPr>
            <p:spPr bwMode="auto">
              <a:xfrm>
                <a:off x="192" y="2064"/>
                <a:ext cx="1296" cy="346"/>
              </a:xfrm>
              <a:prstGeom prst="rect">
                <a:avLst/>
              </a:prstGeom>
              <a:noFill/>
              <a:ln w="9525">
                <a:noFill/>
                <a:miter lim="800000"/>
                <a:headEnd/>
                <a:tailEnd/>
              </a:ln>
              <a:effectLst/>
            </p:spPr>
            <p:txBody>
              <a:bodyPr>
                <a:spAutoFit/>
              </a:bodyPr>
              <a:lstStyle/>
              <a:p>
                <a:pPr eaLnBrk="0" hangingPunct="0">
                  <a:spcBef>
                    <a:spcPct val="50000"/>
                  </a:spcBef>
                </a:pPr>
                <a:endParaRPr lang="en-US" altLang="en-US" sz="3000">
                  <a:latin typeface="Arial" charset="0"/>
                </a:endParaRPr>
              </a:p>
            </p:txBody>
          </p:sp>
          <p:sp>
            <p:nvSpPr>
              <p:cNvPr id="49" name="Rectangle 21"/>
              <p:cNvSpPr>
                <a:spLocks noChangeArrowheads="1"/>
              </p:cNvSpPr>
              <p:nvPr/>
            </p:nvSpPr>
            <p:spPr bwMode="auto">
              <a:xfrm>
                <a:off x="154" y="2016"/>
                <a:ext cx="1125" cy="212"/>
              </a:xfrm>
              <a:prstGeom prst="rect">
                <a:avLst/>
              </a:prstGeom>
              <a:noFill/>
              <a:ln w="9525">
                <a:noFill/>
                <a:miter lim="800000"/>
                <a:headEnd/>
                <a:tailEnd/>
              </a:ln>
              <a:effectLst/>
            </p:spPr>
            <p:txBody>
              <a:bodyPr wrap="none">
                <a:spAutoFit/>
              </a:bodyPr>
              <a:lstStyle/>
              <a:p>
                <a:pPr eaLnBrk="0" hangingPunct="0">
                  <a:spcBef>
                    <a:spcPct val="20000"/>
                  </a:spcBef>
                </a:pPr>
                <a:r>
                  <a:rPr lang="en-US" altLang="en-US" sz="1600" b="1">
                    <a:latin typeface="Arial" charset="0"/>
                  </a:rPr>
                  <a:t>Centrally planned</a:t>
                </a:r>
              </a:p>
            </p:txBody>
          </p:sp>
          <p:sp>
            <p:nvSpPr>
              <p:cNvPr id="50" name="Rectangle 22"/>
              <p:cNvSpPr>
                <a:spLocks noChangeArrowheads="1"/>
              </p:cNvSpPr>
              <p:nvPr/>
            </p:nvSpPr>
            <p:spPr bwMode="auto">
              <a:xfrm>
                <a:off x="4731" y="2016"/>
                <a:ext cx="796" cy="212"/>
              </a:xfrm>
              <a:prstGeom prst="rect">
                <a:avLst/>
              </a:prstGeom>
              <a:noFill/>
              <a:ln w="9525">
                <a:noFill/>
                <a:miter lim="800000"/>
                <a:headEnd/>
                <a:tailEnd/>
              </a:ln>
              <a:effectLst/>
            </p:spPr>
            <p:txBody>
              <a:bodyPr wrap="none">
                <a:spAutoFit/>
              </a:bodyPr>
              <a:lstStyle/>
              <a:p>
                <a:pPr eaLnBrk="0" hangingPunct="0">
                  <a:spcBef>
                    <a:spcPct val="20000"/>
                  </a:spcBef>
                </a:pPr>
                <a:r>
                  <a:rPr lang="en-US" altLang="en-US" sz="1600" b="1">
                    <a:latin typeface="Arial" charset="0"/>
                  </a:rPr>
                  <a:t>Free market</a:t>
                </a:r>
              </a:p>
            </p:txBody>
          </p:sp>
          <p:sp>
            <p:nvSpPr>
              <p:cNvPr id="51" name="Text Box 23"/>
              <p:cNvSpPr txBox="1">
                <a:spLocks noChangeArrowheads="1"/>
              </p:cNvSpPr>
              <p:nvPr/>
            </p:nvSpPr>
            <p:spPr bwMode="auto">
              <a:xfrm>
                <a:off x="96" y="3250"/>
                <a:ext cx="4224" cy="154"/>
              </a:xfrm>
              <a:prstGeom prst="rect">
                <a:avLst/>
              </a:prstGeom>
              <a:noFill/>
              <a:ln w="9525">
                <a:noFill/>
                <a:miter lim="800000"/>
                <a:headEnd/>
                <a:tailEnd/>
              </a:ln>
              <a:effectLst/>
            </p:spPr>
            <p:txBody>
              <a:bodyPr>
                <a:spAutoFit/>
              </a:bodyPr>
              <a:lstStyle/>
              <a:p>
                <a:pPr eaLnBrk="0" hangingPunct="0">
                  <a:spcBef>
                    <a:spcPct val="50000"/>
                  </a:spcBef>
                </a:pPr>
                <a:r>
                  <a:rPr kumimoji="1" lang="en-US" altLang="en-US" sz="1000"/>
                  <a:t>Source: </a:t>
                </a:r>
                <a:r>
                  <a:rPr kumimoji="1" lang="en-US" altLang="en-US" sz="1000" i="1">
                    <a:latin typeface="Arial" charset="0"/>
                  </a:rPr>
                  <a:t>1999 Index of Economic Freedom</a:t>
                </a:r>
                <a:r>
                  <a:rPr kumimoji="1" lang="en-US" altLang="en-US" sz="1000"/>
                  <a:t>, Bryan T. Johnson, Kim R. Holmes, and Melanie Kirkpatrick</a:t>
                </a:r>
                <a:endParaRPr kumimoji="1" lang="en-US" altLang="en-US"/>
              </a:p>
            </p:txBody>
          </p:sp>
        </p:grpSp>
        <p:grpSp>
          <p:nvGrpSpPr>
            <p:cNvPr id="30" name="Group 24"/>
            <p:cNvGrpSpPr>
              <a:grpSpLocks/>
            </p:cNvGrpSpPr>
            <p:nvPr/>
          </p:nvGrpSpPr>
          <p:grpSpPr bwMode="auto">
            <a:xfrm>
              <a:off x="458788" y="3657600"/>
              <a:ext cx="8229602" cy="1111250"/>
              <a:chOff x="240" y="2304"/>
              <a:chExt cx="5184" cy="700"/>
            </a:xfrm>
          </p:grpSpPr>
          <p:sp>
            <p:nvSpPr>
              <p:cNvPr id="31" name="Text Box 25"/>
              <p:cNvSpPr txBox="1">
                <a:spLocks noChangeArrowheads="1"/>
              </p:cNvSpPr>
              <p:nvPr/>
            </p:nvSpPr>
            <p:spPr bwMode="auto">
              <a:xfrm>
                <a:off x="624" y="2304"/>
                <a:ext cx="528"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Iran</a:t>
                </a:r>
              </a:p>
            </p:txBody>
          </p:sp>
          <p:sp>
            <p:nvSpPr>
              <p:cNvPr id="32" name="Text Box 26"/>
              <p:cNvSpPr txBox="1">
                <a:spLocks noChangeArrowheads="1"/>
              </p:cNvSpPr>
              <p:nvPr/>
            </p:nvSpPr>
            <p:spPr bwMode="auto">
              <a:xfrm>
                <a:off x="240" y="2592"/>
                <a:ext cx="905"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dirty="0">
                    <a:solidFill>
                      <a:srgbClr val="FFFFFF"/>
                    </a:solidFill>
                    <a:latin typeface="Arial" charset="0"/>
                  </a:rPr>
                  <a:t>North Korea</a:t>
                </a:r>
              </a:p>
            </p:txBody>
          </p:sp>
          <p:sp>
            <p:nvSpPr>
              <p:cNvPr id="33" name="Text Box 27"/>
              <p:cNvSpPr txBox="1">
                <a:spLocks noChangeArrowheads="1"/>
              </p:cNvSpPr>
              <p:nvPr/>
            </p:nvSpPr>
            <p:spPr bwMode="auto">
              <a:xfrm>
                <a:off x="528" y="2812"/>
                <a:ext cx="624"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Cuba</a:t>
                </a:r>
              </a:p>
            </p:txBody>
          </p:sp>
          <p:sp>
            <p:nvSpPr>
              <p:cNvPr id="34" name="Text Box 28"/>
              <p:cNvSpPr txBox="1">
                <a:spLocks noChangeArrowheads="1"/>
              </p:cNvSpPr>
              <p:nvPr/>
            </p:nvSpPr>
            <p:spPr bwMode="auto">
              <a:xfrm>
                <a:off x="1168" y="2592"/>
                <a:ext cx="624"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China</a:t>
                </a:r>
              </a:p>
            </p:txBody>
          </p:sp>
          <p:sp>
            <p:nvSpPr>
              <p:cNvPr id="35" name="Text Box 29"/>
              <p:cNvSpPr txBox="1">
                <a:spLocks noChangeArrowheads="1"/>
              </p:cNvSpPr>
              <p:nvPr/>
            </p:nvSpPr>
            <p:spPr bwMode="auto">
              <a:xfrm>
                <a:off x="1344" y="2812"/>
                <a:ext cx="672"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Russia</a:t>
                </a:r>
              </a:p>
            </p:txBody>
          </p:sp>
          <p:sp>
            <p:nvSpPr>
              <p:cNvPr id="36" name="Text Box 30"/>
              <p:cNvSpPr txBox="1">
                <a:spLocks noChangeArrowheads="1"/>
              </p:cNvSpPr>
              <p:nvPr/>
            </p:nvSpPr>
            <p:spPr bwMode="auto">
              <a:xfrm>
                <a:off x="1955" y="2812"/>
                <a:ext cx="672"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Greece</a:t>
                </a:r>
              </a:p>
            </p:txBody>
          </p:sp>
          <p:sp>
            <p:nvSpPr>
              <p:cNvPr id="37" name="Text Box 31"/>
              <p:cNvSpPr txBox="1">
                <a:spLocks noChangeArrowheads="1"/>
              </p:cNvSpPr>
              <p:nvPr/>
            </p:nvSpPr>
            <p:spPr bwMode="auto">
              <a:xfrm>
                <a:off x="2704" y="2812"/>
                <a:ext cx="672"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Peru</a:t>
                </a:r>
              </a:p>
            </p:txBody>
          </p:sp>
          <p:sp>
            <p:nvSpPr>
              <p:cNvPr id="38" name="Text Box 32"/>
              <p:cNvSpPr txBox="1">
                <a:spLocks noChangeArrowheads="1"/>
              </p:cNvSpPr>
              <p:nvPr/>
            </p:nvSpPr>
            <p:spPr bwMode="auto">
              <a:xfrm>
                <a:off x="3792" y="2812"/>
                <a:ext cx="1200"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dirty="0">
                    <a:solidFill>
                      <a:srgbClr val="FFFFFF"/>
                    </a:solidFill>
                    <a:latin typeface="Arial" charset="0"/>
                  </a:rPr>
                  <a:t>United States</a:t>
                </a:r>
              </a:p>
            </p:txBody>
          </p:sp>
          <p:sp>
            <p:nvSpPr>
              <p:cNvPr id="39" name="Text Box 33"/>
              <p:cNvSpPr txBox="1">
                <a:spLocks noChangeArrowheads="1"/>
              </p:cNvSpPr>
              <p:nvPr/>
            </p:nvSpPr>
            <p:spPr bwMode="auto">
              <a:xfrm>
                <a:off x="1680" y="2304"/>
                <a:ext cx="1200"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South Africa</a:t>
                </a:r>
              </a:p>
            </p:txBody>
          </p:sp>
          <p:sp>
            <p:nvSpPr>
              <p:cNvPr id="40" name="Text Box 34"/>
              <p:cNvSpPr txBox="1">
                <a:spLocks noChangeArrowheads="1"/>
              </p:cNvSpPr>
              <p:nvPr/>
            </p:nvSpPr>
            <p:spPr bwMode="auto">
              <a:xfrm>
                <a:off x="2688" y="2304"/>
                <a:ext cx="672"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France</a:t>
                </a:r>
              </a:p>
            </p:txBody>
          </p:sp>
          <p:sp>
            <p:nvSpPr>
              <p:cNvPr id="41" name="Text Box 35"/>
              <p:cNvSpPr txBox="1">
                <a:spLocks noChangeArrowheads="1"/>
              </p:cNvSpPr>
              <p:nvPr/>
            </p:nvSpPr>
            <p:spPr bwMode="auto">
              <a:xfrm>
                <a:off x="3456" y="2304"/>
                <a:ext cx="1104"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United Kingdom</a:t>
                </a:r>
              </a:p>
            </p:txBody>
          </p:sp>
          <p:sp>
            <p:nvSpPr>
              <p:cNvPr id="42" name="Text Box 36"/>
              <p:cNvSpPr txBox="1">
                <a:spLocks noChangeArrowheads="1"/>
              </p:cNvSpPr>
              <p:nvPr/>
            </p:nvSpPr>
            <p:spPr bwMode="auto">
              <a:xfrm>
                <a:off x="2054" y="2592"/>
                <a:ext cx="768"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Botswana</a:t>
                </a:r>
              </a:p>
            </p:txBody>
          </p:sp>
          <p:sp>
            <p:nvSpPr>
              <p:cNvPr id="43" name="Text Box 37"/>
              <p:cNvSpPr txBox="1">
                <a:spLocks noChangeArrowheads="1"/>
              </p:cNvSpPr>
              <p:nvPr/>
            </p:nvSpPr>
            <p:spPr bwMode="auto">
              <a:xfrm>
                <a:off x="3312" y="2592"/>
                <a:ext cx="768"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Canada</a:t>
                </a:r>
              </a:p>
            </p:txBody>
          </p:sp>
          <p:sp>
            <p:nvSpPr>
              <p:cNvPr id="44" name="Text Box 38"/>
              <p:cNvSpPr txBox="1">
                <a:spLocks noChangeArrowheads="1"/>
              </p:cNvSpPr>
              <p:nvPr/>
            </p:nvSpPr>
            <p:spPr bwMode="auto">
              <a:xfrm>
                <a:off x="4608" y="2592"/>
                <a:ext cx="768"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Singapore</a:t>
                </a:r>
              </a:p>
            </p:txBody>
          </p:sp>
          <p:sp>
            <p:nvSpPr>
              <p:cNvPr id="45" name="Text Box 39"/>
              <p:cNvSpPr txBox="1">
                <a:spLocks noChangeArrowheads="1"/>
              </p:cNvSpPr>
              <p:nvPr/>
            </p:nvSpPr>
            <p:spPr bwMode="auto">
              <a:xfrm>
                <a:off x="4560" y="2304"/>
                <a:ext cx="864" cy="192"/>
              </a:xfrm>
              <a:prstGeom prst="rect">
                <a:avLst/>
              </a:prstGeom>
              <a:noFill/>
              <a:ln w="9525">
                <a:noFill/>
                <a:miter lim="800000"/>
                <a:headEnd/>
                <a:tailEnd/>
              </a:ln>
              <a:effectLst/>
            </p:spPr>
            <p:txBody>
              <a:bodyPr>
                <a:spAutoFit/>
              </a:bodyPr>
              <a:lstStyle/>
              <a:p>
                <a:pPr eaLnBrk="0" hangingPunct="0">
                  <a:spcBef>
                    <a:spcPct val="50000"/>
                  </a:spcBef>
                </a:pPr>
                <a:r>
                  <a:rPr lang="en-US" altLang="en-US" sz="1400" b="1">
                    <a:solidFill>
                      <a:srgbClr val="FFFFFF"/>
                    </a:solidFill>
                    <a:latin typeface="Arial" charset="0"/>
                  </a:rPr>
                  <a:t>Hong Kong</a:t>
                </a: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0-#ppt_w/2"/>
                                          </p:val>
                                        </p:tav>
                                        <p:tav tm="100000">
                                          <p:val>
                                            <p:strVal val="#ppt_x"/>
                                          </p:val>
                                        </p:tav>
                                      </p:tavLst>
                                    </p:anim>
                                    <p:anim calcmode="lin" valueType="num">
                                      <p:cBhvr additive="base">
                                        <p:cTn id="8"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9219">
                                            <p:txEl>
                                              <p:pRg st="0" end="0"/>
                                            </p:txEl>
                                          </p:spTgt>
                                        </p:tgtEl>
                                        <p:attrNameLst>
                                          <p:attrName>style.visibility</p:attrName>
                                        </p:attrNameLst>
                                      </p:cBhvr>
                                      <p:to>
                                        <p:strVal val="visible"/>
                                      </p:to>
                                    </p:set>
                                    <p:animEffect transition="in" filter="box(in)">
                                      <p:cBhvr>
                                        <p:cTn id="13" dur="500"/>
                                        <p:tgtEl>
                                          <p:spTgt spid="9219">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9219">
                                            <p:txEl>
                                              <p:pRg st="1" end="1"/>
                                            </p:txEl>
                                          </p:spTgt>
                                        </p:tgtEl>
                                        <p:attrNameLst>
                                          <p:attrName>style.visibility</p:attrName>
                                        </p:attrNameLst>
                                      </p:cBhvr>
                                      <p:to>
                                        <p:strVal val="visible"/>
                                      </p:to>
                                    </p:set>
                                    <p:animEffect transition="in" filter="box(in)">
                                      <p:cBhvr>
                                        <p:cTn id="18" dur="500"/>
                                        <p:tgtEl>
                                          <p:spTgt spid="9219">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9219">
                                            <p:txEl>
                                              <p:pRg st="2" end="2"/>
                                            </p:txEl>
                                          </p:spTgt>
                                        </p:tgtEl>
                                        <p:attrNameLst>
                                          <p:attrName>style.visibility</p:attrName>
                                        </p:attrNameLst>
                                      </p:cBhvr>
                                      <p:to>
                                        <p:strVal val="visible"/>
                                      </p:to>
                                    </p:set>
                                    <p:animEffect transition="in" filter="box(in)">
                                      <p:cBhvr>
                                        <p:cTn id="23" dur="500"/>
                                        <p:tgtEl>
                                          <p:spTgt spid="9219">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9219">
                                            <p:txEl>
                                              <p:pRg st="3" end="3"/>
                                            </p:txEl>
                                          </p:spTgt>
                                        </p:tgtEl>
                                        <p:attrNameLst>
                                          <p:attrName>style.visibility</p:attrName>
                                        </p:attrNameLst>
                                      </p:cBhvr>
                                      <p:to>
                                        <p:strVal val="visible"/>
                                      </p:to>
                                    </p:set>
                                    <p:animEffect transition="in" filter="box(in)">
                                      <p:cBhvr>
                                        <p:cTn id="28" dur="500"/>
                                        <p:tgtEl>
                                          <p:spTgt spid="92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build="p"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Economic Freedom: Contemporary Application </a:t>
            </a:r>
            <a:endParaRPr lang="en-US" dirty="0"/>
          </a:p>
        </p:txBody>
      </p:sp>
      <p:sp>
        <p:nvSpPr>
          <p:cNvPr id="3" name="Content Placeholder 2"/>
          <p:cNvSpPr>
            <a:spLocks noGrp="1"/>
          </p:cNvSpPr>
          <p:nvPr>
            <p:ph sz="quarter" idx="1"/>
          </p:nvPr>
        </p:nvSpPr>
        <p:spPr>
          <a:xfrm>
            <a:off x="609600" y="1600200"/>
            <a:ext cx="8153400" cy="5257800"/>
          </a:xfrm>
        </p:spPr>
        <p:txBody>
          <a:bodyPr>
            <a:normAutofit fontScale="77500" lnSpcReduction="20000"/>
          </a:bodyPr>
          <a:lstStyle/>
          <a:p>
            <a:pPr>
              <a:buNone/>
            </a:pPr>
            <a:r>
              <a:rPr lang="en-US" dirty="0" smtClean="0"/>
              <a:t>The Heritage Foundation’s Analysis of Economic Freedom </a:t>
            </a:r>
          </a:p>
          <a:p>
            <a:r>
              <a:rPr lang="en-US" dirty="0" smtClean="0"/>
              <a:t>“Economic freedom is the fundamental right of every human to control his or her own labor and property. In an economically free society, individuals are free to work, produce, consume, and invest in any way they please, with that freedom both protected by the state and unconstrained by the state. In economically free societies, governments allow labor, capital and goods to move freely, and refrain from coercion or constraint of liberty beyond the extent necessary to protect and maintain liberty itself.” </a:t>
            </a:r>
          </a:p>
          <a:p>
            <a:pPr>
              <a:buNone/>
            </a:pPr>
            <a:endParaRPr lang="en-US" dirty="0" smtClean="0"/>
          </a:p>
          <a:p>
            <a:r>
              <a:rPr lang="en-US" dirty="0" smtClean="0"/>
              <a:t>Business Freedom | Trade Freedom | Fiscal Freedom | Government Spending | Monetary Freedom | Investment Freedom | Financial Freedom | Property rights | Freedom from Corruption | Labor Freedom </a:t>
            </a:r>
          </a:p>
          <a:p>
            <a:pPr>
              <a:buNone/>
            </a:pPr>
            <a:endParaRPr lang="en-US" dirty="0" smtClean="0"/>
          </a:p>
          <a:p>
            <a:r>
              <a:rPr lang="en-US" dirty="0" smtClean="0"/>
              <a:t>Check out the data: </a:t>
            </a:r>
            <a:r>
              <a:rPr lang="en-US" dirty="0" smtClean="0">
                <a:hlinkClick r:id="rId2"/>
              </a:rPr>
              <a:t>http://www.heritage.org/Index/TopTen.aspx</a:t>
            </a:r>
            <a:endParaRPr lang="en-US" dirty="0" smtClean="0"/>
          </a:p>
          <a:p>
            <a:endParaRPr lang="en-US" dirty="0"/>
          </a:p>
        </p:txBody>
      </p:sp>
      <p:sp>
        <p:nvSpPr>
          <p:cNvPr id="6" name="Rounded Rectangle 5">
            <a:hlinkClick r:id="rId3" action="ppaction://hlinkfile"/>
          </p:cNvPr>
          <p:cNvSpPr/>
          <p:nvPr/>
        </p:nvSpPr>
        <p:spPr>
          <a:xfrm>
            <a:off x="7162800" y="914400"/>
            <a:ext cx="19812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World Map</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dissolve">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ctrTitle"/>
          </p:nvPr>
        </p:nvSpPr>
        <p:spPr>
          <a:xfrm>
            <a:off x="2209800" y="5715000"/>
            <a:ext cx="6934200" cy="1143000"/>
          </a:xfrm>
        </p:spPr>
        <p:txBody>
          <a:bodyPr>
            <a:normAutofit fontScale="90000"/>
          </a:bodyPr>
          <a:lstStyle/>
          <a:p>
            <a:pPr algn="ctr"/>
            <a:r>
              <a:rPr lang="en-US" sz="5400" dirty="0" smtClean="0">
                <a:latin typeface="National Primary" pitchFamily="2" charset="0"/>
              </a:rPr>
              <a:t>Chapter 3: Free Enterprise</a:t>
            </a:r>
            <a:endParaRPr lang="en-US" sz="5400" dirty="0">
              <a:latin typeface="National Primary" pitchFamily="2" charset="0"/>
            </a:endParaRPr>
          </a:p>
        </p:txBody>
      </p:sp>
      <p:sp>
        <p:nvSpPr>
          <p:cNvPr id="47108" name="Rectangle 4"/>
          <p:cNvSpPr>
            <a:spLocks noChangeArrowheads="1"/>
          </p:cNvSpPr>
          <p:nvPr/>
        </p:nvSpPr>
        <p:spPr bwMode="auto">
          <a:xfrm>
            <a:off x="0" y="2825750"/>
            <a:ext cx="9144000" cy="0"/>
          </a:xfrm>
          <a:prstGeom prst="rect">
            <a:avLst/>
          </a:prstGeom>
          <a:noFill/>
          <a:ln w="9525">
            <a:noFill/>
            <a:miter lim="800000"/>
            <a:headEnd/>
            <a:tailEnd/>
          </a:ln>
          <a:effectLst/>
        </p:spPr>
        <p:txBody>
          <a:bodyPr>
            <a:spAutoFit/>
          </a:bodyPr>
          <a:lstStyle/>
          <a:p>
            <a:endParaRPr lang="en-US"/>
          </a:p>
        </p:txBody>
      </p:sp>
      <p:sp>
        <p:nvSpPr>
          <p:cNvPr id="47115" name="Rectangle 11"/>
          <p:cNvSpPr>
            <a:spLocks noChangeArrowheads="1"/>
          </p:cNvSpPr>
          <p:nvPr/>
        </p:nvSpPr>
        <p:spPr bwMode="auto">
          <a:xfrm>
            <a:off x="0" y="3040063"/>
            <a:ext cx="9144000" cy="0"/>
          </a:xfrm>
          <a:prstGeom prst="rect">
            <a:avLst/>
          </a:prstGeom>
          <a:noFill/>
          <a:ln w="9525">
            <a:noFill/>
            <a:miter lim="800000"/>
            <a:headEnd/>
            <a:tailEnd/>
          </a:ln>
          <a:effectLst/>
        </p:spPr>
        <p:txBody>
          <a:bodyPr>
            <a:spAutoFit/>
          </a:bodyPr>
          <a:lstStyle/>
          <a:p>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153400" cy="990600"/>
          </a:xfrm>
        </p:spPr>
        <p:txBody>
          <a:bodyPr/>
          <a:lstStyle/>
          <a:p>
            <a:r>
              <a:rPr lang="en-US" dirty="0" smtClean="0"/>
              <a:t>Features of Free Enterprise	</a:t>
            </a:r>
            <a:endParaRPr lang="en-US" dirty="0"/>
          </a:p>
        </p:txBody>
      </p:sp>
      <p:sp>
        <p:nvSpPr>
          <p:cNvPr id="3" name="Content Placeholder 2"/>
          <p:cNvSpPr>
            <a:spLocks noGrp="1"/>
          </p:cNvSpPr>
          <p:nvPr>
            <p:ph sz="quarter" idx="1"/>
          </p:nvPr>
        </p:nvSpPr>
        <p:spPr/>
        <p:txBody>
          <a:bodyPr>
            <a:normAutofit fontScale="92500" lnSpcReduction="10000"/>
          </a:bodyPr>
          <a:lstStyle/>
          <a:p>
            <a:pPr marL="514350" indent="-514350">
              <a:spcBef>
                <a:spcPct val="50000"/>
              </a:spcBef>
              <a:buFont typeface="+mj-lt"/>
              <a:buAutoNum type="arabicPeriod"/>
              <a:defRPr/>
            </a:pPr>
            <a:r>
              <a:rPr lang="en-US" sz="3200" dirty="0" smtClean="0">
                <a:solidFill>
                  <a:schemeClr val="accent1">
                    <a:lumMod val="75000"/>
                  </a:schemeClr>
                </a:solidFill>
                <a:latin typeface="Sylfaen" pitchFamily="18" charset="0"/>
              </a:rPr>
              <a:t>Freedom</a:t>
            </a:r>
          </a:p>
          <a:p>
            <a:pPr marL="514350" indent="-514350">
              <a:spcBef>
                <a:spcPct val="50000"/>
              </a:spcBef>
              <a:buFont typeface="+mj-lt"/>
              <a:buAutoNum type="arabicPeriod"/>
              <a:defRPr/>
            </a:pPr>
            <a:r>
              <a:rPr lang="en-US" sz="3200" dirty="0" smtClean="0">
                <a:solidFill>
                  <a:schemeClr val="accent1">
                    <a:lumMod val="75000"/>
                  </a:schemeClr>
                </a:solidFill>
                <a:latin typeface="Sylfaen" pitchFamily="18" charset="0"/>
              </a:rPr>
              <a:t>Competition</a:t>
            </a:r>
          </a:p>
          <a:p>
            <a:pPr marL="514350" indent="-514350">
              <a:spcBef>
                <a:spcPct val="50000"/>
              </a:spcBef>
              <a:buFont typeface="+mj-lt"/>
              <a:buAutoNum type="arabicPeriod"/>
              <a:defRPr/>
            </a:pPr>
            <a:r>
              <a:rPr lang="en-US" sz="3200" dirty="0" smtClean="0">
                <a:solidFill>
                  <a:schemeClr val="accent1">
                    <a:lumMod val="75000"/>
                  </a:schemeClr>
                </a:solidFill>
                <a:latin typeface="Sylfaen" pitchFamily="18" charset="0"/>
              </a:rPr>
              <a:t>Contracts</a:t>
            </a:r>
          </a:p>
          <a:p>
            <a:pPr marL="514350" indent="-514350">
              <a:spcBef>
                <a:spcPct val="50000"/>
              </a:spcBef>
              <a:buFont typeface="+mj-lt"/>
              <a:buAutoNum type="arabicPeriod"/>
              <a:defRPr/>
            </a:pPr>
            <a:r>
              <a:rPr lang="en-US" sz="3200" dirty="0" smtClean="0">
                <a:solidFill>
                  <a:schemeClr val="accent1">
                    <a:lumMod val="75000"/>
                  </a:schemeClr>
                </a:solidFill>
                <a:latin typeface="Sylfaen" pitchFamily="18" charset="0"/>
              </a:rPr>
              <a:t>Self Interest</a:t>
            </a:r>
          </a:p>
          <a:p>
            <a:pPr marL="514350" indent="-514350">
              <a:spcBef>
                <a:spcPct val="50000"/>
              </a:spcBef>
              <a:buFont typeface="+mj-lt"/>
              <a:buAutoNum type="arabicPeriod"/>
              <a:defRPr/>
            </a:pPr>
            <a:r>
              <a:rPr lang="en-US" sz="3200" dirty="0" smtClean="0">
                <a:solidFill>
                  <a:schemeClr val="accent1">
                    <a:lumMod val="75000"/>
                  </a:schemeClr>
                </a:solidFill>
                <a:latin typeface="Sylfaen" pitchFamily="18" charset="0"/>
              </a:rPr>
              <a:t>Profits</a:t>
            </a:r>
          </a:p>
          <a:p>
            <a:pPr marL="514350" indent="-514350">
              <a:spcBef>
                <a:spcPct val="50000"/>
              </a:spcBef>
              <a:buFont typeface="+mj-lt"/>
              <a:buAutoNum type="arabicPeriod"/>
              <a:defRPr/>
            </a:pPr>
            <a:r>
              <a:rPr lang="en-US" sz="3200" dirty="0" smtClean="0">
                <a:solidFill>
                  <a:schemeClr val="accent1">
                    <a:lumMod val="75000"/>
                  </a:schemeClr>
                </a:solidFill>
                <a:latin typeface="Sylfaen" pitchFamily="18" charset="0"/>
              </a:rPr>
              <a:t>Private Property</a:t>
            </a:r>
          </a:p>
          <a:p>
            <a:pPr marL="514350" indent="-514350">
              <a:spcBef>
                <a:spcPct val="50000"/>
              </a:spcBef>
              <a:buFont typeface="+mj-lt"/>
              <a:buAutoNum type="arabicPeriod"/>
              <a:defRPr/>
            </a:pPr>
            <a:r>
              <a:rPr lang="en-US" sz="3200" dirty="0" smtClean="0">
                <a:solidFill>
                  <a:schemeClr val="accent1">
                    <a:lumMod val="75000"/>
                  </a:schemeClr>
                </a:solidFill>
                <a:latin typeface="Sylfaen" pitchFamily="18" charset="0"/>
              </a:rPr>
              <a:t>Voluntary Exchange</a:t>
            </a:r>
          </a:p>
          <a:p>
            <a:pPr marL="514350" indent="-514350">
              <a:buFont typeface="+mj-lt"/>
              <a:buAutoNum type="arabicPeriod"/>
            </a:pP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When does the government intervene? </a:t>
            </a:r>
            <a:endParaRPr lang="en-US" dirty="0"/>
          </a:p>
        </p:txBody>
      </p:sp>
      <p:sp>
        <p:nvSpPr>
          <p:cNvPr id="3" name="Content Placeholder 2"/>
          <p:cNvSpPr>
            <a:spLocks noGrp="1"/>
          </p:cNvSpPr>
          <p:nvPr>
            <p:ph sz="quarter" idx="1"/>
          </p:nvPr>
        </p:nvSpPr>
        <p:spPr/>
        <p:txBody>
          <a:bodyPr/>
          <a:lstStyle/>
          <a:p>
            <a:r>
              <a:rPr lang="en-US" dirty="0" smtClean="0"/>
              <a:t>Regulation</a:t>
            </a:r>
          </a:p>
          <a:p>
            <a:r>
              <a:rPr lang="en-US" dirty="0" smtClean="0"/>
              <a:t>Public Goods and Services</a:t>
            </a:r>
          </a:p>
          <a:p>
            <a:r>
              <a:rPr lang="en-US" dirty="0" smtClean="0"/>
              <a:t>Negative Externalities</a:t>
            </a:r>
          </a:p>
          <a:p>
            <a:r>
              <a:rPr lang="en-US" dirty="0" smtClean="0"/>
              <a:t>Redistribution Programs</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Regulation </a:t>
            </a:r>
            <a:endParaRPr lang="en-US" dirty="0"/>
          </a:p>
        </p:txBody>
      </p:sp>
      <p:sp>
        <p:nvSpPr>
          <p:cNvPr id="3" name="Content Placeholder 2"/>
          <p:cNvSpPr>
            <a:spLocks noGrp="1"/>
          </p:cNvSpPr>
          <p:nvPr>
            <p:ph sz="quarter" idx="1"/>
          </p:nvPr>
        </p:nvSpPr>
        <p:spPr>
          <a:xfrm>
            <a:off x="0" y="1447800"/>
            <a:ext cx="9144000" cy="5410200"/>
          </a:xfrm>
        </p:spPr>
        <p:txBody>
          <a:bodyPr>
            <a:noAutofit/>
          </a:bodyPr>
          <a:lstStyle/>
          <a:p>
            <a:r>
              <a:rPr lang="en-US" sz="2000" b="1" dirty="0" smtClean="0"/>
              <a:t>Government Policies Designed to Mitigate Incomplete Information</a:t>
            </a:r>
          </a:p>
          <a:p>
            <a:pPr lvl="1"/>
            <a:r>
              <a:rPr lang="en-US" sz="2000" dirty="0" smtClean="0"/>
              <a:t>Regulatory Bodies: OSHA, SEC, FDA</a:t>
            </a:r>
          </a:p>
          <a:p>
            <a:pPr lvl="1"/>
            <a:r>
              <a:rPr lang="en-US" sz="2000" dirty="0" smtClean="0"/>
              <a:t>Laws: Truth in Lending Act, Truth in Advertising Act, Credit Card Act</a:t>
            </a:r>
          </a:p>
          <a:p>
            <a:r>
              <a:rPr lang="en-US" sz="2000" b="1" dirty="0" smtClean="0"/>
              <a:t>Antitrust Policies</a:t>
            </a:r>
          </a:p>
          <a:p>
            <a:pPr lvl="1"/>
            <a:r>
              <a:rPr lang="en-US" sz="2000" dirty="0" smtClean="0"/>
              <a:t>Administered by the DOJ and FTC</a:t>
            </a:r>
          </a:p>
          <a:p>
            <a:pPr lvl="1"/>
            <a:r>
              <a:rPr lang="en-US" sz="2000" dirty="0" smtClean="0"/>
              <a:t>Goals (To eliminate monopolies, promote social welfare and to make it illegal for managers to pursue strategies that foster monopoly power)</a:t>
            </a:r>
            <a:endParaRPr lang="en-US" sz="2000" b="1" dirty="0" smtClean="0"/>
          </a:p>
          <a:p>
            <a:pPr lvl="1"/>
            <a:r>
              <a:rPr lang="en-US" sz="2000" b="1" dirty="0" smtClean="0"/>
              <a:t>Sherman Act (1890)~ </a:t>
            </a:r>
            <a:r>
              <a:rPr lang="en-US" sz="2000" dirty="0" smtClean="0"/>
              <a:t>Prohibits price-fixing, market sharing and other collusive practices designed to “</a:t>
            </a:r>
            <a:r>
              <a:rPr lang="en-US" sz="2000" i="1" dirty="0" smtClean="0"/>
              <a:t>monopolize, or attempt to monopolize” a market.</a:t>
            </a:r>
          </a:p>
          <a:p>
            <a:pPr lvl="1"/>
            <a:r>
              <a:rPr lang="en-US" sz="2000" b="1" dirty="0" smtClean="0"/>
              <a:t>United States v. Standard Oil of New Jersey (1911)</a:t>
            </a:r>
          </a:p>
          <a:p>
            <a:pPr lvl="2"/>
            <a:r>
              <a:rPr lang="en-US" sz="2000" dirty="0" smtClean="0"/>
              <a:t>Charged with attempting to fix prices of petroleum products. </a:t>
            </a:r>
            <a:endParaRPr lang="en-US" dirty="0" smtClean="0"/>
          </a:p>
          <a:p>
            <a:pPr lvl="2"/>
            <a:r>
              <a:rPr lang="en-US" sz="2000" dirty="0" smtClean="0"/>
              <a:t>Standard Oil dissolved into 33 subsidiaries.</a:t>
            </a:r>
          </a:p>
          <a:p>
            <a:pPr lvl="2"/>
            <a:r>
              <a:rPr lang="en-US" sz="2000" dirty="0" smtClean="0"/>
              <a:t>The </a:t>
            </a:r>
            <a:r>
              <a:rPr lang="en-US" sz="2000" i="1" dirty="0" smtClean="0"/>
              <a:t>rule of reason: </a:t>
            </a:r>
            <a:r>
              <a:rPr lang="en-US" sz="2000" dirty="0" smtClean="0"/>
              <a:t>Not all trade restraints are illegal, only those that are unreasonable are prohibited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ox(in)">
                                      <p:cBhvr>
                                        <p:cTn id="10" dur="500"/>
                                        <p:tgtEl>
                                          <p:spTgt spid="3">
                                            <p:txEl>
                                              <p:pRg st="1" end="1"/>
                                            </p:txEl>
                                          </p:spTgt>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ox(in)">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ox(in)">
                                      <p:cBhvr>
                                        <p:cTn id="18" dur="500"/>
                                        <p:tgtEl>
                                          <p:spTgt spid="3">
                                            <p:txEl>
                                              <p:pRg st="3" end="3"/>
                                            </p:txEl>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ox(in)">
                                      <p:cBhvr>
                                        <p:cTn id="21" dur="500"/>
                                        <p:tgtEl>
                                          <p:spTgt spid="3">
                                            <p:txEl>
                                              <p:pRg st="4" end="4"/>
                                            </p:txEl>
                                          </p:spTgt>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box(in)">
                                      <p:cBhvr>
                                        <p:cTn id="24" dur="500"/>
                                        <p:tgtEl>
                                          <p:spTgt spid="3">
                                            <p:txEl>
                                              <p:pRg st="5" end="5"/>
                                            </p:txEl>
                                          </p:spTgt>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ox(in)">
                                      <p:cBhvr>
                                        <p:cTn id="27" dur="500"/>
                                        <p:tgtEl>
                                          <p:spTgt spid="3">
                                            <p:txEl>
                                              <p:pRg st="6" end="6"/>
                                            </p:txEl>
                                          </p:spTgt>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box(in)">
                                      <p:cBhvr>
                                        <p:cTn id="30" dur="500"/>
                                        <p:tgtEl>
                                          <p:spTgt spid="3">
                                            <p:txEl>
                                              <p:pRg st="7" end="7"/>
                                            </p:txEl>
                                          </p:spTgt>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box(in)">
                                      <p:cBhvr>
                                        <p:cTn id="33" dur="500"/>
                                        <p:tgtEl>
                                          <p:spTgt spid="3">
                                            <p:txEl>
                                              <p:pRg st="8" end="8"/>
                                            </p:txEl>
                                          </p:spTgt>
                                        </p:tgtEl>
                                      </p:cBhvr>
                                    </p:animEffect>
                                  </p:childTnLst>
                                </p:cTn>
                              </p:par>
                              <p:par>
                                <p:cTn id="34" presetID="4" presetClass="entr" presetSubtype="16" fill="hold" grpId="0"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box(in)">
                                      <p:cBhvr>
                                        <p:cTn id="36" dur="500"/>
                                        <p:tgtEl>
                                          <p:spTgt spid="3">
                                            <p:txEl>
                                              <p:pRg st="9" end="9"/>
                                            </p:txEl>
                                          </p:spTgt>
                                        </p:tgtEl>
                                      </p:cBhvr>
                                    </p:animEffect>
                                  </p:childTnLst>
                                </p:cTn>
                              </p:par>
                              <p:par>
                                <p:cTn id="37" presetID="4" presetClass="entr" presetSubtype="16" fill="hold" grpId="0"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box(in)">
                                      <p:cBhvr>
                                        <p:cTn id="39"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Goods and Services</a:t>
            </a:r>
            <a:endParaRPr lang="en-US" dirty="0"/>
          </a:p>
        </p:txBody>
      </p:sp>
      <p:sp>
        <p:nvSpPr>
          <p:cNvPr id="3" name="Content Placeholder 2"/>
          <p:cNvSpPr>
            <a:spLocks noGrp="1"/>
          </p:cNvSpPr>
          <p:nvPr>
            <p:ph sz="quarter" idx="1"/>
          </p:nvPr>
        </p:nvSpPr>
        <p:spPr/>
        <p:txBody>
          <a:bodyPr>
            <a:normAutofit lnSpcReduction="10000"/>
          </a:bodyPr>
          <a:lstStyle/>
          <a:p>
            <a:pPr>
              <a:buNone/>
            </a:pPr>
            <a:r>
              <a:rPr lang="en-US" dirty="0" smtClean="0">
                <a:latin typeface="Adobe Garamond Pro" pitchFamily="18" charset="0"/>
              </a:rPr>
              <a:t>Public Goods~ A good that is </a:t>
            </a:r>
            <a:r>
              <a:rPr lang="en-US" i="1" dirty="0" smtClean="0">
                <a:latin typeface="Adobe Garamond Pro" pitchFamily="18" charset="0"/>
              </a:rPr>
              <a:t>non-rival (shared consumption) and non-exclusionary</a:t>
            </a:r>
            <a:r>
              <a:rPr lang="en-US" dirty="0" smtClean="0">
                <a:latin typeface="Adobe Garamond Pro" pitchFamily="18" charset="0"/>
              </a:rPr>
              <a:t> in consumption.</a:t>
            </a:r>
          </a:p>
          <a:p>
            <a:pPr lvl="1"/>
            <a:r>
              <a:rPr lang="en-US" dirty="0" smtClean="0">
                <a:latin typeface="Adobe Garamond Pro" pitchFamily="18" charset="0"/>
              </a:rPr>
              <a:t>Non-rival (shared consumption): A good which when consumed by one person does not preclude other people from also consuming the good.	</a:t>
            </a:r>
          </a:p>
          <a:p>
            <a:pPr lvl="1"/>
            <a:r>
              <a:rPr lang="en-US" dirty="0" smtClean="0">
                <a:latin typeface="Adobe Garamond Pro" pitchFamily="18" charset="0"/>
              </a:rPr>
              <a:t>Non-exclusionary: No one is excluded from consuming the good once it is provided.</a:t>
            </a:r>
          </a:p>
          <a:p>
            <a:pPr>
              <a:buNone/>
            </a:pPr>
            <a:r>
              <a:rPr lang="en-US" dirty="0" smtClean="0">
                <a:latin typeface="Adobe Garamond Pro" pitchFamily="18" charset="0"/>
              </a:rPr>
              <a:t>“Free Rider” Problem</a:t>
            </a:r>
          </a:p>
          <a:p>
            <a:pPr>
              <a:buNone/>
            </a:pPr>
            <a:r>
              <a:rPr lang="en-US" dirty="0" smtClean="0">
                <a:latin typeface="Adobe Garamond Pro" pitchFamily="18" charset="0"/>
              </a:rPr>
              <a:t>	Individuals have little incentive to buy a public good because of their non-rival &amp; non-exclusionary nature.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Economic Ideas</a:t>
            </a:r>
            <a:endParaRPr lang="en-US" dirty="0"/>
          </a:p>
        </p:txBody>
      </p:sp>
      <p:sp>
        <p:nvSpPr>
          <p:cNvPr id="3" name="Content Placeholder 2"/>
          <p:cNvSpPr>
            <a:spLocks noGrp="1"/>
          </p:cNvSpPr>
          <p:nvPr>
            <p:ph sz="quarter" idx="1"/>
          </p:nvPr>
        </p:nvSpPr>
        <p:spPr>
          <a:xfrm>
            <a:off x="381000" y="1447800"/>
            <a:ext cx="8763000" cy="5410200"/>
          </a:xfrm>
        </p:spPr>
        <p:txBody>
          <a:bodyPr>
            <a:normAutofit/>
          </a:bodyPr>
          <a:lstStyle/>
          <a:p>
            <a:pPr marL="514350" indent="-514350">
              <a:buFont typeface="+mj-lt"/>
              <a:buAutoNum type="arabicPeriod"/>
            </a:pPr>
            <a:r>
              <a:rPr lang="en-US" dirty="0" smtClean="0"/>
              <a:t>People make </a:t>
            </a:r>
            <a:r>
              <a:rPr lang="en-US" b="1" dirty="0" smtClean="0"/>
              <a:t>rational choices </a:t>
            </a:r>
            <a:r>
              <a:rPr lang="en-US" dirty="0" smtClean="0"/>
              <a:t>by comparing costs and benefits.</a:t>
            </a:r>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r>
              <a:rPr lang="en-US" b="1" dirty="0" smtClean="0"/>
              <a:t>Cost</a:t>
            </a:r>
            <a:r>
              <a:rPr lang="en-US" dirty="0" smtClean="0"/>
              <a:t> is what you must give up to get something.</a:t>
            </a:r>
          </a:p>
          <a:p>
            <a:pPr marL="514350" indent="-514350">
              <a:buFont typeface="+mj-lt"/>
              <a:buAutoNum type="arabicPeriod"/>
            </a:pPr>
            <a:r>
              <a:rPr lang="en-US" b="1" dirty="0" smtClean="0"/>
              <a:t>Benefit</a:t>
            </a:r>
            <a:r>
              <a:rPr lang="en-US" dirty="0" smtClean="0"/>
              <a:t> is what you gain when you get something and is measured by what you are willing to give up to get it.</a:t>
            </a:r>
          </a:p>
          <a:p>
            <a:pPr marL="514350" indent="-514350">
              <a:buFont typeface="+mj-lt"/>
              <a:buAutoNum type="arabicPeriod"/>
            </a:pPr>
            <a:r>
              <a:rPr lang="en-US" dirty="0" smtClean="0"/>
              <a:t>A rational choice is made on the </a:t>
            </a:r>
            <a:r>
              <a:rPr lang="en-US" b="1" dirty="0" smtClean="0"/>
              <a:t>margin</a:t>
            </a:r>
            <a:r>
              <a:rPr lang="en-US" dirty="0" smtClean="0"/>
              <a:t>.</a:t>
            </a:r>
          </a:p>
          <a:p>
            <a:pPr marL="514350" indent="-514350">
              <a:buFont typeface="+mj-lt"/>
              <a:buAutoNum type="arabicPeriod"/>
            </a:pPr>
            <a:r>
              <a:rPr lang="en-US" dirty="0" smtClean="0"/>
              <a:t>Choices respond to </a:t>
            </a:r>
            <a:r>
              <a:rPr lang="en-US" b="1" dirty="0" smtClean="0"/>
              <a:t>incentives</a:t>
            </a:r>
            <a:r>
              <a:rPr lang="en-US" dirty="0" smtClean="0"/>
              <a:t>.</a:t>
            </a:r>
          </a:p>
          <a:p>
            <a:pPr marL="514350" indent="-514350">
              <a:buNone/>
            </a:pPr>
            <a:endParaRPr lang="en-US" dirty="0"/>
          </a:p>
        </p:txBody>
      </p:sp>
      <p:sp>
        <p:nvSpPr>
          <p:cNvPr id="4" name="Rectangle 3"/>
          <p:cNvSpPr/>
          <p:nvPr/>
        </p:nvSpPr>
        <p:spPr>
          <a:xfrm>
            <a:off x="5410200" y="1905000"/>
            <a:ext cx="3733800" cy="1676400"/>
          </a:xfrm>
          <a:prstGeom prst="rect">
            <a:avLst/>
          </a:prstGeom>
          <a:solidFill>
            <a:schemeClr val="accent1">
              <a:lumMod val="60000"/>
              <a:lumOff val="4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smtClean="0">
                <a:solidFill>
                  <a:schemeClr val="tx1">
                    <a:lumMod val="75000"/>
                    <a:lumOff val="25000"/>
                  </a:schemeClr>
                </a:solidFill>
                <a:latin typeface="Adobe Garamond Pro" pitchFamily="18" charset="0"/>
              </a:rPr>
              <a:t>A choice that uses the available resources to best achieve the objective of the person making the choice</a:t>
            </a:r>
            <a:r>
              <a:rPr lang="en-US" dirty="0" smtClean="0">
                <a:solidFill>
                  <a:schemeClr val="tx1">
                    <a:lumMod val="75000"/>
                    <a:lumOff val="25000"/>
                  </a:schemeClr>
                </a:solidFill>
              </a:rPr>
              <a:t>. </a:t>
            </a:r>
            <a:endParaRPr lang="en-US" dirty="0">
              <a:solidFill>
                <a:schemeClr val="tx1">
                  <a:lumMod val="75000"/>
                  <a:lumOff val="25000"/>
                </a:schemeClr>
              </a:solidFill>
            </a:endParaRPr>
          </a:p>
        </p:txBody>
      </p:sp>
      <p:cxnSp>
        <p:nvCxnSpPr>
          <p:cNvPr id="6" name="Elbow Connector 5"/>
          <p:cNvCxnSpPr/>
          <p:nvPr/>
        </p:nvCxnSpPr>
        <p:spPr>
          <a:xfrm>
            <a:off x="2971800" y="2057400"/>
            <a:ext cx="2743200" cy="609600"/>
          </a:xfrm>
          <a:prstGeom prst="bentConnector3">
            <a:avLst>
              <a:gd name="adj1" fmla="val 50000"/>
            </a:avLst>
          </a:prstGeom>
          <a:ln w="152400" cmpd="tri">
            <a:tailEnd type="triangl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7010400" y="5029200"/>
            <a:ext cx="2133600" cy="1828800"/>
          </a:xfrm>
          <a:prstGeom prst="rect">
            <a:avLst/>
          </a:prstGeom>
          <a:solidFill>
            <a:schemeClr val="accent1">
              <a:lumMod val="60000"/>
              <a:lumOff val="4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smtClean="0">
                <a:solidFill>
                  <a:schemeClr val="tx1">
                    <a:lumMod val="75000"/>
                    <a:lumOff val="25000"/>
                  </a:schemeClr>
                </a:solidFill>
                <a:latin typeface="Adobe Garamond Pro" pitchFamily="18" charset="0"/>
              </a:rPr>
              <a:t>A choice made by comparing all relevant alternatives systematically and incrementally. </a:t>
            </a:r>
            <a:endParaRPr lang="en-US" dirty="0">
              <a:solidFill>
                <a:schemeClr val="tx1">
                  <a:lumMod val="75000"/>
                  <a:lumOff val="25000"/>
                </a:schemeClr>
              </a:solidFill>
            </a:endParaRPr>
          </a:p>
        </p:txBody>
      </p:sp>
      <p:cxnSp>
        <p:nvCxnSpPr>
          <p:cNvPr id="14" name="Elbow Connector 13"/>
          <p:cNvCxnSpPr/>
          <p:nvPr/>
        </p:nvCxnSpPr>
        <p:spPr>
          <a:xfrm flipV="1">
            <a:off x="5867400" y="5181600"/>
            <a:ext cx="1371600" cy="762000"/>
          </a:xfrm>
          <a:prstGeom prst="bentConnector3">
            <a:avLst>
              <a:gd name="adj1" fmla="val 84444"/>
            </a:avLst>
          </a:prstGeom>
          <a:ln w="152400" cmpd="tri">
            <a:tailEnd type="triangl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to="" calcmode="lin" valueType="num">
                                      <p:cBhvr>
                                        <p:cTn id="12" dur="1" fill="hold"/>
                                        <p:tgtEl>
                                          <p:spTgt spid="6"/>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ox(i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 to="" calcmode="lin" valueType="num">
                                      <p:cBhvr>
                                        <p:cTn id="37" dur="1" fill="hold"/>
                                        <p:tgtEl>
                                          <p:spTgt spid="14"/>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box(in)">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blinds(horizontal)">
                                      <p:cBhvr>
                                        <p:cTn id="4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Externalities</a:t>
            </a:r>
            <a:endParaRPr lang="en-US" dirty="0"/>
          </a:p>
        </p:txBody>
      </p:sp>
      <p:sp>
        <p:nvSpPr>
          <p:cNvPr id="3" name="Content Placeholder 2"/>
          <p:cNvSpPr>
            <a:spLocks noGrp="1"/>
          </p:cNvSpPr>
          <p:nvPr>
            <p:ph sz="quarter" idx="1"/>
          </p:nvPr>
        </p:nvSpPr>
        <p:spPr>
          <a:xfrm>
            <a:off x="612648" y="1600200"/>
            <a:ext cx="8531352" cy="4495800"/>
          </a:xfrm>
        </p:spPr>
        <p:txBody>
          <a:bodyPr>
            <a:normAutofit/>
          </a:bodyPr>
          <a:lstStyle/>
          <a:p>
            <a:r>
              <a:rPr lang="en-GB" dirty="0" smtClean="0">
                <a:solidFill>
                  <a:srgbClr val="003366"/>
                </a:solidFill>
              </a:rPr>
              <a:t>The effects of a decision by consumers and producers that has an impact on a third party</a:t>
            </a:r>
          </a:p>
          <a:p>
            <a:pPr lvl="1"/>
            <a:r>
              <a:rPr lang="en-GB" b="1" dirty="0" smtClean="0"/>
              <a:t>Positive Externalities</a:t>
            </a:r>
            <a:r>
              <a:rPr lang="en-GB" dirty="0" smtClean="0"/>
              <a:t> – beneficial effects on third parties</a:t>
            </a:r>
          </a:p>
          <a:p>
            <a:pPr lvl="1"/>
            <a:r>
              <a:rPr lang="en-GB" b="1" dirty="0" smtClean="0"/>
              <a:t>Negative Externalities</a:t>
            </a:r>
            <a:r>
              <a:rPr lang="en-GB" dirty="0" smtClean="0"/>
              <a:t> – costs incurred by third parties</a:t>
            </a:r>
          </a:p>
          <a:p>
            <a:pPr>
              <a:buNone/>
            </a:pPr>
            <a:r>
              <a:rPr lang="en-US" b="1" dirty="0" smtClean="0"/>
              <a:t>Pollution</a:t>
            </a:r>
          </a:p>
          <a:p>
            <a:r>
              <a:rPr lang="en-US" dirty="0" smtClean="0"/>
              <a:t>Government regulations may induce the socially efficient level of output by forcing firms to internalize pollution costs</a:t>
            </a:r>
          </a:p>
          <a:p>
            <a:r>
              <a:rPr lang="en-US" dirty="0" smtClean="0"/>
              <a:t>The Clean Air Act of 1970</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990600"/>
          </a:xfrm>
        </p:spPr>
        <p:txBody>
          <a:bodyPr>
            <a:normAutofit/>
          </a:bodyPr>
          <a:lstStyle/>
          <a:p>
            <a:r>
              <a:rPr lang="en-US" sz="3600" dirty="0" smtClean="0"/>
              <a:t>Government Safety Net: Redistribution Programs</a:t>
            </a:r>
            <a:endParaRPr lang="en-US" sz="3600" dirty="0"/>
          </a:p>
        </p:txBody>
      </p:sp>
      <p:sp>
        <p:nvSpPr>
          <p:cNvPr id="5" name="Content Placeholder 4"/>
          <p:cNvSpPr>
            <a:spLocks noGrp="1"/>
          </p:cNvSpPr>
          <p:nvPr>
            <p:ph sz="quarter" idx="1"/>
          </p:nvPr>
        </p:nvSpPr>
        <p:spPr/>
        <p:txBody>
          <a:bodyPr/>
          <a:lstStyle/>
          <a:p>
            <a:pPr marL="514350" indent="-514350">
              <a:buFont typeface="+mj-lt"/>
              <a:buAutoNum type="arabicPeriod"/>
            </a:pPr>
            <a:r>
              <a:rPr lang="en-US" sz="4800" dirty="0" smtClean="0"/>
              <a:t>Cash transfers</a:t>
            </a:r>
          </a:p>
          <a:p>
            <a:pPr marL="514350" indent="-514350">
              <a:buFont typeface="+mj-lt"/>
              <a:buAutoNum type="arabicPeriod"/>
            </a:pPr>
            <a:r>
              <a:rPr lang="en-US" sz="4800" dirty="0" smtClean="0"/>
              <a:t>In-kind benefits</a:t>
            </a:r>
          </a:p>
          <a:p>
            <a:pPr marL="514350" indent="-514350">
              <a:buFont typeface="+mj-lt"/>
              <a:buAutoNum type="arabicPeriod"/>
            </a:pPr>
            <a:r>
              <a:rPr lang="en-US" sz="4800" dirty="0" smtClean="0"/>
              <a:t>Health related benefits</a:t>
            </a:r>
          </a:p>
          <a:p>
            <a:pPr marL="514350" indent="-514350">
              <a:buFont typeface="+mj-lt"/>
              <a:buAutoNum type="arabicPeriod"/>
            </a:pPr>
            <a:r>
              <a:rPr lang="en-US" sz="4800" dirty="0" smtClean="0"/>
              <a:t>Education benefits</a:t>
            </a:r>
          </a:p>
          <a:p>
            <a:pPr>
              <a:buNone/>
            </a:pP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990600"/>
          </a:xfrm>
        </p:spPr>
        <p:txBody>
          <a:bodyPr>
            <a:normAutofit/>
          </a:bodyPr>
          <a:lstStyle/>
          <a:p>
            <a:r>
              <a:rPr lang="en-US" sz="3600" dirty="0" smtClean="0"/>
              <a:t>The Role of US Presidents: Income Redistribution </a:t>
            </a:r>
            <a:endParaRPr lang="en-US" sz="3600" dirty="0"/>
          </a:p>
        </p:txBody>
      </p:sp>
      <p:sp>
        <p:nvSpPr>
          <p:cNvPr id="3" name="Content Placeholder 2"/>
          <p:cNvSpPr>
            <a:spLocks noGrp="1"/>
          </p:cNvSpPr>
          <p:nvPr>
            <p:ph sz="quarter" idx="1"/>
          </p:nvPr>
        </p:nvSpPr>
        <p:spPr/>
        <p:txBody>
          <a:bodyPr>
            <a:normAutofit lnSpcReduction="10000"/>
          </a:bodyPr>
          <a:lstStyle/>
          <a:p>
            <a:r>
              <a:rPr lang="en-US" dirty="0" smtClean="0"/>
              <a:t>Franklin Roosevelt</a:t>
            </a:r>
          </a:p>
          <a:p>
            <a:pPr lvl="1"/>
            <a:r>
              <a:rPr lang="en-US" dirty="0" smtClean="0"/>
              <a:t>New Deal</a:t>
            </a:r>
          </a:p>
          <a:p>
            <a:pPr lvl="1"/>
            <a:r>
              <a:rPr lang="en-US" dirty="0" smtClean="0"/>
              <a:t>Social Security, Unemployment, Aid to Dependent Children </a:t>
            </a:r>
          </a:p>
          <a:p>
            <a:r>
              <a:rPr lang="en-US" dirty="0" smtClean="0"/>
              <a:t>Lyndon Johnson</a:t>
            </a:r>
          </a:p>
          <a:p>
            <a:pPr lvl="1"/>
            <a:r>
              <a:rPr lang="en-US" dirty="0" smtClean="0"/>
              <a:t>War on Poverty</a:t>
            </a:r>
          </a:p>
          <a:p>
            <a:pPr lvl="1"/>
            <a:r>
              <a:rPr lang="en-US" dirty="0" smtClean="0"/>
              <a:t>Head Start, Medicare, Medicaid</a:t>
            </a:r>
          </a:p>
          <a:p>
            <a:r>
              <a:rPr lang="en-US" dirty="0" smtClean="0"/>
              <a:t>Bill Clinton </a:t>
            </a:r>
          </a:p>
          <a:p>
            <a:pPr lvl="1"/>
            <a:r>
              <a:rPr lang="en-US" dirty="0" smtClean="0"/>
              <a:t>Comprehensive welfare reform</a:t>
            </a:r>
          </a:p>
          <a:p>
            <a:pPr lvl="1"/>
            <a:r>
              <a:rPr lang="en-US" dirty="0" smtClean="0"/>
              <a:t>AFDC-TANF</a:t>
            </a:r>
          </a:p>
          <a:p>
            <a:pPr lvl="1">
              <a:buNone/>
            </a:pP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Economics as a Social Science</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smtClean="0"/>
              <a:t>Economists seek to discover how the economic world works.  In order to best do this they must distinguish between positive and normative statements.</a:t>
            </a:r>
          </a:p>
          <a:p>
            <a:r>
              <a:rPr lang="en-US" dirty="0" smtClean="0"/>
              <a:t>Positive statements </a:t>
            </a:r>
          </a:p>
          <a:p>
            <a:pPr lvl="1"/>
            <a:r>
              <a:rPr lang="en-US" dirty="0" smtClean="0"/>
              <a:t>A statement about “what is”</a:t>
            </a:r>
          </a:p>
          <a:p>
            <a:pPr lvl="1"/>
            <a:r>
              <a:rPr lang="en-US" dirty="0" smtClean="0"/>
              <a:t>Can be right or wrong</a:t>
            </a:r>
          </a:p>
          <a:p>
            <a:pPr lvl="1"/>
            <a:r>
              <a:rPr lang="en-US" dirty="0" smtClean="0"/>
              <a:t>Can be tested against facts</a:t>
            </a:r>
          </a:p>
          <a:p>
            <a:r>
              <a:rPr lang="en-US" dirty="0" smtClean="0"/>
              <a:t>Normative statements</a:t>
            </a:r>
          </a:p>
          <a:p>
            <a:pPr lvl="1"/>
            <a:r>
              <a:rPr lang="en-US" dirty="0" smtClean="0"/>
              <a:t>A statement about “what ought to be”</a:t>
            </a:r>
          </a:p>
          <a:p>
            <a:pPr lvl="1"/>
            <a:r>
              <a:rPr lang="en-US" dirty="0" smtClean="0"/>
              <a:t>Depends on values, opinions</a:t>
            </a:r>
          </a:p>
          <a:p>
            <a:pPr lvl="1"/>
            <a:r>
              <a:rPr lang="en-US" dirty="0" smtClean="0"/>
              <a:t>Cannot be tested</a:t>
            </a:r>
          </a:p>
          <a:p>
            <a:r>
              <a:rPr lang="en-US" dirty="0" smtClean="0"/>
              <a:t>Cause and Effect Focus</a:t>
            </a:r>
          </a:p>
        </p:txBody>
      </p:sp>
      <p:pic>
        <p:nvPicPr>
          <p:cNvPr id="21506" name="Picture 2" descr="NPR">
            <a:hlinkClick r:id="rId2"/>
          </p:cNvPr>
          <p:cNvPicPr>
            <a:picLocks noChangeAspect="1" noChangeArrowheads="1"/>
          </p:cNvPicPr>
          <p:nvPr/>
        </p:nvPicPr>
        <p:blipFill>
          <a:blip r:embed="rId3" cstate="print"/>
          <a:srcRect/>
          <a:stretch>
            <a:fillRect/>
          </a:stretch>
        </p:blipFill>
        <p:spPr bwMode="auto">
          <a:xfrm>
            <a:off x="7162800" y="5943600"/>
            <a:ext cx="1314450" cy="438151"/>
          </a:xfrm>
          <a:prstGeom prst="rect">
            <a:avLst/>
          </a:prstGeom>
          <a:noFill/>
        </p:spPr>
      </p:pic>
      <p:sp>
        <p:nvSpPr>
          <p:cNvPr id="6" name="TextBox 5"/>
          <p:cNvSpPr txBox="1"/>
          <p:nvPr/>
        </p:nvSpPr>
        <p:spPr>
          <a:xfrm>
            <a:off x="457200" y="1447800"/>
            <a:ext cx="8686800" cy="5170646"/>
          </a:xfrm>
          <a:prstGeom prst="rect">
            <a:avLst/>
          </a:prstGeom>
          <a:ln w="76200"/>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indent="-342900"/>
            <a:r>
              <a:rPr lang="en-US" sz="2200" dirty="0" smtClean="0"/>
              <a:t>Identify the following statements as positive or normative: </a:t>
            </a:r>
          </a:p>
          <a:p>
            <a:pPr marL="342900" indent="-342900">
              <a:buFont typeface="+mj-lt"/>
              <a:buAutoNum type="arabicPeriod"/>
            </a:pPr>
            <a:r>
              <a:rPr lang="en-US" sz="2200" dirty="0" smtClean="0"/>
              <a:t>The gap between the lower class and upper class has grown over the past three decades. </a:t>
            </a:r>
          </a:p>
          <a:p>
            <a:pPr marL="342900" indent="-342900">
              <a:buFont typeface="+mj-lt"/>
              <a:buAutoNum type="arabicPeriod"/>
            </a:pPr>
            <a:r>
              <a:rPr lang="en-US" sz="2200" dirty="0" smtClean="0"/>
              <a:t>An increase in the minimum wage will bring more teenage unemployment. </a:t>
            </a:r>
          </a:p>
          <a:p>
            <a:pPr marL="342900" indent="-342900">
              <a:buFont typeface="+mj-lt"/>
              <a:buAutoNum type="arabicPeriod"/>
            </a:pPr>
            <a:r>
              <a:rPr lang="en-US" sz="2200" dirty="0" smtClean="0"/>
              <a:t>The minimum wage should not be increased. </a:t>
            </a:r>
          </a:p>
          <a:p>
            <a:pPr marL="342900" indent="-342900">
              <a:buFont typeface="+mj-lt"/>
              <a:buAutoNum type="arabicPeriod"/>
            </a:pPr>
            <a:r>
              <a:rPr lang="en-US" sz="2200" dirty="0" smtClean="0"/>
              <a:t>The poor pay too much for housing. </a:t>
            </a:r>
          </a:p>
          <a:p>
            <a:pPr marL="342900" indent="-342900">
              <a:buFont typeface="+mj-lt"/>
              <a:buAutoNum type="arabicPeriod"/>
            </a:pPr>
            <a:r>
              <a:rPr lang="en-US" sz="2200" dirty="0" smtClean="0"/>
              <a:t>The number of farms has decreased over the last 50 years. </a:t>
            </a:r>
          </a:p>
          <a:p>
            <a:pPr marL="342900" indent="-342900">
              <a:buFont typeface="+mj-lt"/>
              <a:buAutoNum type="arabicPeriod"/>
            </a:pPr>
            <a:r>
              <a:rPr lang="en-US" sz="2200" dirty="0" smtClean="0"/>
              <a:t>The population in rural areas has remained constant over the past decade.</a:t>
            </a:r>
          </a:p>
          <a:p>
            <a:pPr marL="342900" indent="-342900">
              <a:buFont typeface="+mj-lt"/>
              <a:buAutoNum type="arabicPeriod"/>
            </a:pPr>
            <a:r>
              <a:rPr lang="en-US" sz="2200" dirty="0" smtClean="0"/>
              <a:t>An increase in the tax on cigarettes will decrease teen smoking.</a:t>
            </a:r>
          </a:p>
          <a:p>
            <a:pPr marL="342900" indent="-342900">
              <a:buFont typeface="+mj-lt"/>
              <a:buAutoNum type="arabicPeriod"/>
            </a:pPr>
            <a:r>
              <a:rPr lang="en-US" sz="2200" dirty="0" smtClean="0"/>
              <a:t>An increase in the number of police on the inner-city streets will reduce the crime rate. </a:t>
            </a:r>
          </a:p>
          <a:p>
            <a:pPr marL="342900" indent="-342900">
              <a:buFont typeface="+mj-lt"/>
              <a:buAutoNum type="arabicPeriod"/>
            </a:pPr>
            <a:r>
              <a:rPr lang="en-US" sz="2200" dirty="0" smtClean="0"/>
              <a:t>The United States should place more emphasis on reducing carbon emissions. </a:t>
            </a:r>
          </a:p>
          <a:p>
            <a:pPr marL="342900" indent="-342900">
              <a:buFont typeface="+mj-lt"/>
              <a:buAutoNum type="arabicPeriod"/>
            </a:pPr>
            <a:r>
              <a:rPr lang="en-US" sz="2200" dirty="0" smtClean="0"/>
              <a:t>Healthcare should be provided to every American.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blinds(horizontal)">
                                      <p:cBhvr>
                                        <p:cTn id="7" dur="500"/>
                                        <p:tgtEl>
                                          <p:spTgt spid="6">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ox(in)">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box(in)">
                                      <p:cBhvr>
                                        <p:cTn id="17" dur="500"/>
                                        <p:tgtEl>
                                          <p:spTgt spid="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box(in)">
                                      <p:cBhvr>
                                        <p:cTn id="22" dur="500"/>
                                        <p:tgtEl>
                                          <p:spTgt spid="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box(in)">
                                      <p:cBhvr>
                                        <p:cTn id="27" dur="500"/>
                                        <p:tgtEl>
                                          <p:spTgt spid="6">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Effect transition="in" filter="box(in)">
                                      <p:cBhvr>
                                        <p:cTn id="32" dur="500"/>
                                        <p:tgtEl>
                                          <p:spTgt spid="6">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Effect transition="in" filter="box(in)">
                                      <p:cBhvr>
                                        <p:cTn id="37" dur="500"/>
                                        <p:tgtEl>
                                          <p:spTgt spid="6">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6">
                                            <p:txEl>
                                              <p:pRg st="6" end="6"/>
                                            </p:txEl>
                                          </p:spTgt>
                                        </p:tgtEl>
                                        <p:attrNameLst>
                                          <p:attrName>style.visibility</p:attrName>
                                        </p:attrNameLst>
                                      </p:cBhvr>
                                      <p:to>
                                        <p:strVal val="visible"/>
                                      </p:to>
                                    </p:set>
                                    <p:animEffect transition="in" filter="box(in)">
                                      <p:cBhvr>
                                        <p:cTn id="42" dur="500"/>
                                        <p:tgtEl>
                                          <p:spTgt spid="6">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6">
                                            <p:txEl>
                                              <p:pRg st="7" end="7"/>
                                            </p:txEl>
                                          </p:spTgt>
                                        </p:tgtEl>
                                        <p:attrNameLst>
                                          <p:attrName>style.visibility</p:attrName>
                                        </p:attrNameLst>
                                      </p:cBhvr>
                                      <p:to>
                                        <p:strVal val="visible"/>
                                      </p:to>
                                    </p:set>
                                    <p:animEffect transition="in" filter="box(in)">
                                      <p:cBhvr>
                                        <p:cTn id="47" dur="500"/>
                                        <p:tgtEl>
                                          <p:spTgt spid="6">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nodeType="clickEffect">
                                  <p:stCondLst>
                                    <p:cond delay="0"/>
                                  </p:stCondLst>
                                  <p:childTnLst>
                                    <p:set>
                                      <p:cBhvr>
                                        <p:cTn id="51" dur="1" fill="hold">
                                          <p:stCondLst>
                                            <p:cond delay="0"/>
                                          </p:stCondLst>
                                        </p:cTn>
                                        <p:tgtEl>
                                          <p:spTgt spid="6">
                                            <p:txEl>
                                              <p:pRg st="8" end="8"/>
                                            </p:txEl>
                                          </p:spTgt>
                                        </p:tgtEl>
                                        <p:attrNameLst>
                                          <p:attrName>style.visibility</p:attrName>
                                        </p:attrNameLst>
                                      </p:cBhvr>
                                      <p:to>
                                        <p:strVal val="visible"/>
                                      </p:to>
                                    </p:set>
                                    <p:animEffect transition="in" filter="box(in)">
                                      <p:cBhvr>
                                        <p:cTn id="52" dur="500"/>
                                        <p:tgtEl>
                                          <p:spTgt spid="6">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nodeType="clickEffect">
                                  <p:stCondLst>
                                    <p:cond delay="0"/>
                                  </p:stCondLst>
                                  <p:childTnLst>
                                    <p:set>
                                      <p:cBhvr>
                                        <p:cTn id="56" dur="1" fill="hold">
                                          <p:stCondLst>
                                            <p:cond delay="0"/>
                                          </p:stCondLst>
                                        </p:cTn>
                                        <p:tgtEl>
                                          <p:spTgt spid="6">
                                            <p:txEl>
                                              <p:pRg st="9" end="9"/>
                                            </p:txEl>
                                          </p:spTgt>
                                        </p:tgtEl>
                                        <p:attrNameLst>
                                          <p:attrName>style.visibility</p:attrName>
                                        </p:attrNameLst>
                                      </p:cBhvr>
                                      <p:to>
                                        <p:strVal val="visible"/>
                                      </p:to>
                                    </p:set>
                                    <p:animEffect transition="in" filter="box(in)">
                                      <p:cBhvr>
                                        <p:cTn id="57" dur="500"/>
                                        <p:tgtEl>
                                          <p:spTgt spid="6">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nodeType="clickEffect">
                                  <p:stCondLst>
                                    <p:cond delay="0"/>
                                  </p:stCondLst>
                                  <p:childTnLst>
                                    <p:set>
                                      <p:cBhvr>
                                        <p:cTn id="61" dur="1" fill="hold">
                                          <p:stCondLst>
                                            <p:cond delay="0"/>
                                          </p:stCondLst>
                                        </p:cTn>
                                        <p:tgtEl>
                                          <p:spTgt spid="6">
                                            <p:txEl>
                                              <p:pRg st="10" end="10"/>
                                            </p:txEl>
                                          </p:spTgt>
                                        </p:tgtEl>
                                        <p:attrNameLst>
                                          <p:attrName>style.visibility</p:attrName>
                                        </p:attrNameLst>
                                      </p:cBhvr>
                                      <p:to>
                                        <p:strVal val="visible"/>
                                      </p:to>
                                    </p:set>
                                    <p:animEffect transition="in" filter="box(in)">
                                      <p:cBhvr>
                                        <p:cTn id="62"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allAtOnce"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Economics as a Policy Tool: Evaluating the Opportunity Cost of Choice</a:t>
            </a:r>
            <a:endParaRPr lang="en-US" dirty="0"/>
          </a:p>
        </p:txBody>
      </p:sp>
      <p:sp>
        <p:nvSpPr>
          <p:cNvPr id="3" name="Content Placeholder 2"/>
          <p:cNvSpPr>
            <a:spLocks noGrp="1"/>
          </p:cNvSpPr>
          <p:nvPr>
            <p:ph sz="quarter" idx="1"/>
          </p:nvPr>
        </p:nvSpPr>
        <p:spPr>
          <a:xfrm>
            <a:off x="612648" y="1600200"/>
            <a:ext cx="8153400" cy="3581400"/>
          </a:xfrm>
        </p:spPr>
        <p:txBody>
          <a:bodyPr>
            <a:normAutofit fontScale="92500" lnSpcReduction="10000"/>
          </a:bodyPr>
          <a:lstStyle/>
          <a:p>
            <a:r>
              <a:rPr lang="en-US" dirty="0" smtClean="0"/>
              <a:t>Personal Economic Policy</a:t>
            </a:r>
          </a:p>
          <a:p>
            <a:pPr lvl="1"/>
            <a:r>
              <a:rPr lang="en-US" dirty="0" smtClean="0"/>
              <a:t>Opportunity cost</a:t>
            </a:r>
          </a:p>
          <a:p>
            <a:endParaRPr lang="en-US" dirty="0" smtClean="0"/>
          </a:p>
          <a:p>
            <a:r>
              <a:rPr lang="en-US" dirty="0" smtClean="0"/>
              <a:t>Business Economic Policy</a:t>
            </a:r>
          </a:p>
          <a:p>
            <a:pPr lvl="1"/>
            <a:r>
              <a:rPr lang="en-US" dirty="0" smtClean="0"/>
              <a:t>FOP</a:t>
            </a:r>
          </a:p>
          <a:p>
            <a:endParaRPr lang="en-US" dirty="0" smtClean="0"/>
          </a:p>
          <a:p>
            <a:r>
              <a:rPr lang="en-US" dirty="0" smtClean="0"/>
              <a:t>Government Economic Policy</a:t>
            </a:r>
          </a:p>
          <a:p>
            <a:pPr lvl="1"/>
            <a:r>
              <a:rPr lang="en-US" dirty="0" smtClean="0"/>
              <a:t>Guns or Butter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Figure 1: Society’s Production Possibilities Frontier (PPF). As you select different points along the PPF you see that the more you get of one good, the less you can have of another. (Source: GDAE, Tufts University)">
            <a:hlinkClick r:id="rId2" tooltip="Figure 1: Society’s Production Possibilities Frontier (PPF). As you select different points along the PPF you see that the more you get of one good, the less you can have of another. (Source: GDAE, Tufts University)"/>
          </p:cNvPr>
          <p:cNvPicPr>
            <a:picLocks noChangeAspect="1" noChangeArrowheads="1"/>
          </p:cNvPicPr>
          <p:nvPr/>
        </p:nvPicPr>
        <p:blipFill>
          <a:blip r:embed="rId3" cstate="print"/>
          <a:srcRect/>
          <a:stretch>
            <a:fillRect/>
          </a:stretch>
        </p:blipFill>
        <p:spPr bwMode="auto">
          <a:xfrm>
            <a:off x="0" y="3581400"/>
            <a:ext cx="4778375" cy="3276600"/>
          </a:xfrm>
          <a:prstGeom prst="rect">
            <a:avLst/>
          </a:prstGeom>
          <a:noFill/>
          <a:ln w="9525">
            <a:noFill/>
            <a:miter lim="800000"/>
            <a:headEnd/>
            <a:tailEnd/>
          </a:ln>
        </p:spPr>
      </p:pic>
      <p:sp>
        <p:nvSpPr>
          <p:cNvPr id="2" name="Title 1"/>
          <p:cNvSpPr>
            <a:spLocks noGrp="1"/>
          </p:cNvSpPr>
          <p:nvPr>
            <p:ph type="title"/>
          </p:nvPr>
        </p:nvSpPr>
        <p:spPr>
          <a:xfrm>
            <a:off x="990600" y="0"/>
            <a:ext cx="8153400" cy="990600"/>
          </a:xfrm>
        </p:spPr>
        <p:txBody>
          <a:bodyPr>
            <a:normAutofit/>
          </a:bodyPr>
          <a:lstStyle/>
          <a:p>
            <a:r>
              <a:rPr lang="en-US" dirty="0" smtClean="0"/>
              <a:t>Production Possibilities Curve</a:t>
            </a:r>
            <a:endParaRPr lang="en-US" dirty="0"/>
          </a:p>
        </p:txBody>
      </p:sp>
      <p:graphicFrame>
        <p:nvGraphicFramePr>
          <p:cNvPr id="4" name="Content Placeholder 3"/>
          <p:cNvGraphicFramePr>
            <a:graphicFrameLocks noGrp="1"/>
          </p:cNvGraphicFramePr>
          <p:nvPr>
            <p:ph sz="quarter" idx="1"/>
          </p:nvPr>
        </p:nvGraphicFramePr>
        <p:xfrm>
          <a:off x="0" y="-152400"/>
          <a:ext cx="9144000" cy="4191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TextBox 12"/>
          <p:cNvSpPr txBox="1"/>
          <p:nvPr/>
        </p:nvSpPr>
        <p:spPr>
          <a:xfrm>
            <a:off x="4800600" y="4114800"/>
            <a:ext cx="860877" cy="369332"/>
          </a:xfrm>
          <a:prstGeom prst="rect">
            <a:avLst/>
          </a:prstGeom>
          <a:noFill/>
        </p:spPr>
        <p:txBody>
          <a:bodyPr wrap="square" rtlCol="0">
            <a:spAutoFit/>
          </a:bodyPr>
          <a:lstStyle/>
          <a:p>
            <a:r>
              <a:rPr lang="en-US" dirty="0" smtClean="0"/>
              <a:t>Growth</a:t>
            </a:r>
            <a:endParaRPr lang="en-US" dirty="0"/>
          </a:p>
        </p:txBody>
      </p:sp>
      <p:sp>
        <p:nvSpPr>
          <p:cNvPr id="14" name="TextBox 13"/>
          <p:cNvSpPr txBox="1"/>
          <p:nvPr/>
        </p:nvSpPr>
        <p:spPr>
          <a:xfrm>
            <a:off x="914400" y="5410200"/>
            <a:ext cx="1688091" cy="369332"/>
          </a:xfrm>
          <a:prstGeom prst="rect">
            <a:avLst/>
          </a:prstGeom>
          <a:noFill/>
        </p:spPr>
        <p:txBody>
          <a:bodyPr wrap="none" rtlCol="0">
            <a:spAutoFit/>
          </a:bodyPr>
          <a:lstStyle/>
          <a:p>
            <a:r>
              <a:rPr lang="en-US" dirty="0" smtClean="0"/>
              <a:t>Underutilization</a:t>
            </a:r>
            <a:endParaRPr lang="en-US" dirty="0"/>
          </a:p>
        </p:txBody>
      </p:sp>
      <p:sp>
        <p:nvSpPr>
          <p:cNvPr id="15" name="TextBox 14"/>
          <p:cNvSpPr txBox="1"/>
          <p:nvPr/>
        </p:nvSpPr>
        <p:spPr>
          <a:xfrm>
            <a:off x="3200400" y="4724400"/>
            <a:ext cx="1052532" cy="369332"/>
          </a:xfrm>
          <a:prstGeom prst="rect">
            <a:avLst/>
          </a:prstGeom>
          <a:noFill/>
        </p:spPr>
        <p:txBody>
          <a:bodyPr wrap="none" rtlCol="0">
            <a:spAutoFit/>
          </a:bodyPr>
          <a:lstStyle/>
          <a:p>
            <a:r>
              <a:rPr lang="en-US" dirty="0" smtClean="0"/>
              <a:t>Efficiency</a:t>
            </a:r>
            <a:endParaRPr lang="en-US" dirty="0"/>
          </a:p>
        </p:txBody>
      </p:sp>
      <p:cxnSp>
        <p:nvCxnSpPr>
          <p:cNvPr id="17" name="Curved Connector 16"/>
          <p:cNvCxnSpPr>
            <a:stCxn id="15" idx="2"/>
          </p:cNvCxnSpPr>
          <p:nvPr/>
        </p:nvCxnSpPr>
        <p:spPr>
          <a:xfrm rot="5400000" flipH="1">
            <a:off x="2440667" y="3807733"/>
            <a:ext cx="674132" cy="1897866"/>
          </a:xfrm>
          <a:prstGeom prst="curvedConnector4">
            <a:avLst>
              <a:gd name="adj1" fmla="val -33910"/>
              <a:gd name="adj2" fmla="val 63865"/>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Curved Connector 16"/>
          <p:cNvCxnSpPr/>
          <p:nvPr/>
        </p:nvCxnSpPr>
        <p:spPr>
          <a:xfrm rot="5400000">
            <a:off x="3229099" y="5065033"/>
            <a:ext cx="468868" cy="831066"/>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13" idx="1"/>
          </p:cNvCxnSpPr>
          <p:nvPr/>
        </p:nvCxnSpPr>
        <p:spPr>
          <a:xfrm rot="10800000" flipV="1">
            <a:off x="2971800" y="4299466"/>
            <a:ext cx="1828800" cy="1963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Curved Connector 37"/>
          <p:cNvCxnSpPr/>
          <p:nvPr/>
        </p:nvCxnSpPr>
        <p:spPr>
          <a:xfrm flipV="1">
            <a:off x="1371600" y="5334000"/>
            <a:ext cx="609600" cy="152400"/>
          </a:xfrm>
          <a:prstGeom prst="curvedConnector3">
            <a:avLst>
              <a:gd name="adj1" fmla="val -5000"/>
            </a:avLst>
          </a:prstGeom>
          <a:ln>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5943600" y="4038600"/>
            <a:ext cx="2895600" cy="2677656"/>
          </a:xfrm>
          <a:prstGeom prst="rect">
            <a:avLst/>
          </a:prstGeom>
          <a:solidFill>
            <a:schemeClr val="accent3">
              <a:lumMod val="40000"/>
              <a:lumOff val="60000"/>
            </a:schemeClr>
          </a:solidFill>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sz="2400" dirty="0" smtClean="0">
                <a:latin typeface="Baskerville Old Face" pitchFamily="18" charset="0"/>
              </a:rPr>
              <a:t>Production Possibilities Curve</a:t>
            </a:r>
          </a:p>
          <a:p>
            <a:pPr algn="ctr"/>
            <a:r>
              <a:rPr lang="en-US" sz="2400" dirty="0" smtClean="0">
                <a:latin typeface="Baskerville Old Face" pitchFamily="18" charset="0"/>
              </a:rPr>
              <a:t>~~~~~~~~~~</a:t>
            </a:r>
          </a:p>
          <a:p>
            <a:pPr algn="ctr"/>
            <a:r>
              <a:rPr lang="en-US" sz="2400" dirty="0" smtClean="0">
                <a:latin typeface="Baskerville Old Face" pitchFamily="18" charset="0"/>
              </a:rPr>
              <a:t>A graph that shows alternative ways to use an economy’s resources. </a:t>
            </a:r>
            <a:endParaRPr lang="en-US" sz="2400" dirty="0">
              <a:latin typeface="Baskerville Old Face"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685800" y="0"/>
            <a:ext cx="7772400" cy="1143000"/>
          </a:xfrm>
          <a:noFill/>
        </p:spPr>
        <p:txBody>
          <a:bodyPr/>
          <a:lstStyle/>
          <a:p>
            <a:pPr>
              <a:defRPr/>
            </a:pPr>
            <a:r>
              <a:rPr lang="en-US" b="1" smtClean="0">
                <a:effectLst>
                  <a:outerShdw blurRad="38100" dist="38100" dir="2700000" algn="tl">
                    <a:srgbClr val="FFFFFF"/>
                  </a:outerShdw>
                </a:effectLst>
              </a:rPr>
              <a:t>FOP ACTIVITY</a:t>
            </a:r>
          </a:p>
        </p:txBody>
      </p:sp>
      <p:sp>
        <p:nvSpPr>
          <p:cNvPr id="39939" name="Rectangle 3"/>
          <p:cNvSpPr>
            <a:spLocks noGrp="1" noChangeArrowheads="1"/>
          </p:cNvSpPr>
          <p:nvPr>
            <p:ph type="body" idx="1"/>
          </p:nvPr>
        </p:nvSpPr>
        <p:spPr>
          <a:xfrm>
            <a:off x="228600" y="1524000"/>
            <a:ext cx="8915400" cy="5105400"/>
          </a:xfrm>
        </p:spPr>
        <p:txBody>
          <a:bodyPr>
            <a:normAutofit/>
          </a:bodyPr>
          <a:lstStyle/>
          <a:p>
            <a:pPr>
              <a:buFontTx/>
              <a:buNone/>
              <a:defRPr/>
            </a:pPr>
            <a:r>
              <a:rPr lang="en-US" sz="2800" dirty="0" smtClean="0"/>
              <a:t>In small groups you will complete the following: </a:t>
            </a:r>
          </a:p>
          <a:p>
            <a:pPr>
              <a:buFontTx/>
              <a:buNone/>
              <a:defRPr/>
            </a:pPr>
            <a:r>
              <a:rPr lang="en-US" sz="2800" dirty="0" smtClean="0"/>
              <a:t>PART I</a:t>
            </a:r>
          </a:p>
          <a:p>
            <a:pPr>
              <a:buFontTx/>
              <a:buNone/>
              <a:defRPr/>
            </a:pPr>
            <a:r>
              <a:rPr lang="en-US" sz="2800" dirty="0" smtClean="0"/>
              <a:t>Terms and Concepts (SIDE ONE)</a:t>
            </a:r>
          </a:p>
          <a:p>
            <a:pPr marL="514350" indent="-514350">
              <a:buFont typeface="+mj-lt"/>
              <a:buAutoNum type="arabicPeriod"/>
              <a:defRPr/>
            </a:pPr>
            <a:r>
              <a:rPr lang="en-US" sz="2800" dirty="0" smtClean="0"/>
              <a:t>Definition of the term factors of production</a:t>
            </a:r>
          </a:p>
          <a:p>
            <a:pPr marL="514350" indent="-514350">
              <a:buFont typeface="+mj-lt"/>
              <a:buAutoNum type="arabicPeriod"/>
              <a:defRPr/>
            </a:pPr>
            <a:r>
              <a:rPr lang="en-US" sz="2800" dirty="0" smtClean="0"/>
              <a:t>List and define the “four” factors of production</a:t>
            </a:r>
          </a:p>
          <a:p>
            <a:pPr marL="514350" indent="-514350">
              <a:buFont typeface="+mj-lt"/>
              <a:buAutoNum type="arabicPeriod"/>
              <a:defRPr/>
            </a:pPr>
            <a:endParaRPr lang="en-US" sz="2800" dirty="0" smtClean="0"/>
          </a:p>
          <a:p>
            <a:pPr marL="514350" indent="-514350">
              <a:buFontTx/>
              <a:buNone/>
              <a:defRPr/>
            </a:pPr>
            <a:r>
              <a:rPr lang="en-US" sz="2800" dirty="0" smtClean="0"/>
              <a:t>PART II</a:t>
            </a:r>
          </a:p>
          <a:p>
            <a:pPr marL="514350" indent="-514350">
              <a:buFontTx/>
              <a:buNone/>
              <a:defRPr/>
            </a:pPr>
            <a:r>
              <a:rPr lang="en-US" sz="2800" dirty="0" smtClean="0"/>
              <a:t>Scavenger Hunt (SIDE TWO)</a:t>
            </a:r>
          </a:p>
          <a:p>
            <a:pPr marL="514350" indent="-514350">
              <a:buFont typeface="+mj-lt"/>
              <a:buAutoNum type="arabicPeriod"/>
              <a:defRPr/>
            </a:pPr>
            <a:r>
              <a:rPr lang="en-US" sz="2800" dirty="0" smtClean="0"/>
              <a:t>Walk around and find examples of each in the creation of “education”.</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Chapter 1 Review</a:t>
            </a:r>
            <a:endParaRPr lang="en-US" dirty="0"/>
          </a:p>
        </p:txBody>
      </p:sp>
      <p:sp>
        <p:nvSpPr>
          <p:cNvPr id="5" name="Content Placeholder 4"/>
          <p:cNvSpPr>
            <a:spLocks noGrp="1"/>
          </p:cNvSpPr>
          <p:nvPr>
            <p:ph sz="quarter" idx="1"/>
          </p:nvPr>
        </p:nvSpPr>
        <p:spPr>
          <a:xfrm>
            <a:off x="609600" y="1589567"/>
            <a:ext cx="7772400" cy="4572000"/>
          </a:xfrm>
        </p:spPr>
        <p:txBody>
          <a:bodyPr>
            <a:normAutofit lnSpcReduction="10000"/>
          </a:bodyPr>
          <a:lstStyle/>
          <a:p>
            <a:r>
              <a:rPr lang="en-US" dirty="0" smtClean="0"/>
              <a:t>Economics Defined</a:t>
            </a:r>
          </a:p>
          <a:p>
            <a:r>
              <a:rPr lang="en-US" dirty="0" smtClean="0"/>
              <a:t>Scarcity vs. Shortage</a:t>
            </a:r>
          </a:p>
          <a:p>
            <a:r>
              <a:rPr lang="en-US" dirty="0" smtClean="0"/>
              <a:t>Microeconomics vs. Macroeconomics</a:t>
            </a:r>
          </a:p>
          <a:p>
            <a:r>
              <a:rPr lang="en-US" dirty="0" smtClean="0"/>
              <a:t>Positive vs. Normative</a:t>
            </a:r>
          </a:p>
          <a:p>
            <a:r>
              <a:rPr lang="en-US" dirty="0" smtClean="0"/>
              <a:t>Factors of Production</a:t>
            </a:r>
          </a:p>
          <a:p>
            <a:r>
              <a:rPr lang="en-US" dirty="0" smtClean="0"/>
              <a:t>Opportunity costs vs. Trade offs</a:t>
            </a:r>
          </a:p>
          <a:p>
            <a:r>
              <a:rPr lang="en-US" dirty="0" smtClean="0"/>
              <a:t>Marginal Decision Making</a:t>
            </a:r>
          </a:p>
          <a:p>
            <a:r>
              <a:rPr lang="en-US" dirty="0" smtClean="0"/>
              <a:t>Guns vs. Butter</a:t>
            </a:r>
          </a:p>
          <a:p>
            <a:r>
              <a:rPr lang="en-US" dirty="0" smtClean="0"/>
              <a:t>Production Possibilities Frontier</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linds(horizont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linds(horizontal)">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linds(horizontal)">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blinds(horizontal)">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blinds(horizontal)">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blinds(horizontal)">
                                      <p:cBhvr>
                                        <p:cTn id="37" dur="500"/>
                                        <p:tgtEl>
                                          <p:spTgt spid="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animEffect transition="in" filter="blinds(horizontal)">
                                      <p:cBhvr>
                                        <p:cTn id="42" dur="500"/>
                                        <p:tgtEl>
                                          <p:spTgt spid="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5">
                                            <p:txEl>
                                              <p:pRg st="8" end="8"/>
                                            </p:txEl>
                                          </p:spTgt>
                                        </p:tgtEl>
                                        <p:attrNameLst>
                                          <p:attrName>style.visibility</p:attrName>
                                        </p:attrNameLst>
                                      </p:cBhvr>
                                      <p:to>
                                        <p:strVal val="visible"/>
                                      </p:to>
                                    </p:set>
                                    <p:animEffect transition="in" filter="blinds(horizontal)">
                                      <p:cBhvr>
                                        <p:cTn id="47"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11006</TotalTime>
  <Words>2402</Words>
  <Application>Microsoft Office PowerPoint</Application>
  <PresentationFormat>On-screen Show (4:3)</PresentationFormat>
  <Paragraphs>361</Paragraphs>
  <Slides>42</Slides>
  <Notes>1</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Median</vt:lpstr>
      <vt:lpstr>Unit 1: Introduction to economics </vt:lpstr>
      <vt:lpstr>What is Economics?</vt:lpstr>
      <vt:lpstr>The Micro and Macro Views of the World </vt:lpstr>
      <vt:lpstr>Core Economic Ideas</vt:lpstr>
      <vt:lpstr>Economics as a Social Science</vt:lpstr>
      <vt:lpstr>Economics as a Policy Tool: Evaluating the Opportunity Cost of Choice</vt:lpstr>
      <vt:lpstr>Production Possibilities Curve</vt:lpstr>
      <vt:lpstr>FOP ACTIVITY</vt:lpstr>
      <vt:lpstr>Chapter 1 Review</vt:lpstr>
      <vt:lpstr>Economic Systems</vt:lpstr>
      <vt:lpstr>The Three Economic Questions</vt:lpstr>
      <vt:lpstr>What to Produce?</vt:lpstr>
      <vt:lpstr>What we ACTUALLY produce. </vt:lpstr>
      <vt:lpstr>How Do We Produce? </vt:lpstr>
      <vt:lpstr>For Whom Do We Produce?</vt:lpstr>
      <vt:lpstr>Personal Distribution of Income</vt:lpstr>
      <vt:lpstr>PowerPoint Presentation</vt:lpstr>
      <vt:lpstr>PowerPoint Presentation</vt:lpstr>
      <vt:lpstr>Free Markets</vt:lpstr>
      <vt:lpstr>Adam Smith (1723-90)</vt:lpstr>
      <vt:lpstr>PowerPoint Presentation</vt:lpstr>
      <vt:lpstr>Adam Smith and the Invisible Hand</vt:lpstr>
      <vt:lpstr>Circular Flow Model</vt:lpstr>
      <vt:lpstr>Market Failure</vt:lpstr>
      <vt:lpstr>PowerPoint Presentation</vt:lpstr>
      <vt:lpstr>Marxism in Theory</vt:lpstr>
      <vt:lpstr>PowerPoint Presentation</vt:lpstr>
      <vt:lpstr>PowerPoint Presentation</vt:lpstr>
      <vt:lpstr>PowerPoint Presentation</vt:lpstr>
      <vt:lpstr>Centrally Planned Economies</vt:lpstr>
      <vt:lpstr>The Soviet Experiment </vt:lpstr>
      <vt:lpstr>  The Soviet Experiment (cont.)</vt:lpstr>
      <vt:lpstr>Mixed Economies</vt:lpstr>
      <vt:lpstr>Economic Freedom: Contemporary Application </vt:lpstr>
      <vt:lpstr>Chapter 3: Free Enterprise</vt:lpstr>
      <vt:lpstr>Features of Free Enterprise </vt:lpstr>
      <vt:lpstr>When does the government intervene? </vt:lpstr>
      <vt:lpstr>Regulation </vt:lpstr>
      <vt:lpstr>Public Goods and Services</vt:lpstr>
      <vt:lpstr>Externalities</vt:lpstr>
      <vt:lpstr>Government Safety Net: Redistribution Programs</vt:lpstr>
      <vt:lpstr>The Role of US Presidents: Income Redistribution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 Introduction to economics</dc:title>
  <dc:creator>Patricia Cunningham</dc:creator>
  <cp:lastModifiedBy>tscunningham</cp:lastModifiedBy>
  <cp:revision>369</cp:revision>
  <cp:lastPrinted>2013-04-15T15:49:32Z</cp:lastPrinted>
  <dcterms:created xsi:type="dcterms:W3CDTF">2010-01-21T18:50:27Z</dcterms:created>
  <dcterms:modified xsi:type="dcterms:W3CDTF">2013-04-15T18:34:29Z</dcterms:modified>
</cp:coreProperties>
</file>